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6" r:id="rId4"/>
    <p:sldId id="267" r:id="rId5"/>
    <p:sldId id="261" r:id="rId6"/>
    <p:sldId id="268" r:id="rId7"/>
    <p:sldId id="306" r:id="rId8"/>
    <p:sldId id="283" r:id="rId9"/>
    <p:sldId id="316" r:id="rId10"/>
    <p:sldId id="317" r:id="rId11"/>
    <p:sldId id="304" r:id="rId12"/>
    <p:sldId id="305" r:id="rId13"/>
    <p:sldId id="269" r:id="rId14"/>
    <p:sldId id="288" r:id="rId15"/>
    <p:sldId id="281" r:id="rId16"/>
    <p:sldId id="280" r:id="rId17"/>
    <p:sldId id="287" r:id="rId18"/>
    <p:sldId id="270" r:id="rId19"/>
    <p:sldId id="271" r:id="rId20"/>
    <p:sldId id="311" r:id="rId21"/>
    <p:sldId id="310" r:id="rId22"/>
    <p:sldId id="272" r:id="rId23"/>
    <p:sldId id="273" r:id="rId24"/>
    <p:sldId id="278" r:id="rId25"/>
    <p:sldId id="303" r:id="rId26"/>
    <p:sldId id="314" r:id="rId27"/>
    <p:sldId id="320" r:id="rId28"/>
    <p:sldId id="324" r:id="rId29"/>
    <p:sldId id="294" r:id="rId30"/>
    <p:sldId id="313" r:id="rId31"/>
    <p:sldId id="315" r:id="rId32"/>
    <p:sldId id="322" r:id="rId33"/>
    <p:sldId id="323" r:id="rId34"/>
    <p:sldId id="325" r:id="rId35"/>
    <p:sldId id="321" r:id="rId36"/>
    <p:sldId id="319" r:id="rId37"/>
    <p:sldId id="292" r:id="rId38"/>
    <p:sldId id="326" r:id="rId39"/>
    <p:sldId id="327" r:id="rId40"/>
    <p:sldId id="328" r:id="rId41"/>
    <p:sldId id="298" r:id="rId42"/>
    <p:sldId id="329" r:id="rId43"/>
    <p:sldId id="293" r:id="rId44"/>
    <p:sldId id="330" r:id="rId45"/>
    <p:sldId id="263" r:id="rId46"/>
    <p:sldId id="308" r:id="rId47"/>
    <p:sldId id="309" r:id="rId48"/>
    <p:sldId id="286" r:id="rId49"/>
    <p:sldId id="301" r:id="rId50"/>
    <p:sldId id="299" r:id="rId51"/>
    <p:sldId id="30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8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33" autoAdjust="0"/>
  </p:normalViewPr>
  <p:slideViewPr>
    <p:cSldViewPr snapToGrid="0">
      <p:cViewPr varScale="1">
        <p:scale>
          <a:sx n="109" d="100"/>
          <a:sy n="109" d="100"/>
        </p:scale>
        <p:origin x="636" y="96"/>
      </p:cViewPr>
      <p:guideLst/>
    </p:cSldViewPr>
  </p:slideViewPr>
  <p:outlineViewPr>
    <p:cViewPr>
      <p:scale>
        <a:sx n="33" d="100"/>
        <a:sy n="33" d="100"/>
      </p:scale>
      <p:origin x="0" y="-2716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56986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71748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03806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1056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8C604F-5CC2-485D-AF89-426877199B2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34043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8C604F-5CC2-485D-AF89-426877199B2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5639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8C604F-5CC2-485D-AF89-426877199B24}"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83020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C604F-5CC2-485D-AF89-426877199B24}"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4263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C604F-5CC2-485D-AF89-426877199B24}"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9147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20241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5395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C604F-5CC2-485D-AF89-426877199B24}"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6AB64-C84D-44FF-8873-B900A68A5AA1}" type="slidenum">
              <a:rPr lang="en-US" smtClean="0"/>
              <a:t>‹#›</a:t>
            </a:fld>
            <a:endParaRPr lang="en-US"/>
          </a:p>
        </p:txBody>
      </p:sp>
    </p:spTree>
    <p:extLst>
      <p:ext uri="{BB962C8B-B14F-4D97-AF65-F5344CB8AC3E}">
        <p14:creationId xmlns:p14="http://schemas.microsoft.com/office/powerpoint/2010/main" val="115984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k_RtS3sag1Y&amp;ab_channel=Gregg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cNU_-rkYnI&amp;ab_channel=WawamuStats" TargetMode="External"/><Relationship Id="rId2" Type="http://schemas.openxmlformats.org/officeDocument/2006/relationships/hyperlink" Target="https://www.youtube.com/watch?v=4-2nqd6-ZXg&amp;ab_channel=WawamuStats"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youtube.com/watch?v=dngqR9gcDDw&amp;list=PLTplBPPoWdX2dsFq7tcFw9xPNqn8JMp9k&amp;ab_channel=FreeToChooseNetwor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22.png"/><Relationship Id="rId7" Type="http://schemas.openxmlformats.org/officeDocument/2006/relationships/image" Target="../media/image5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0.png"/><Relationship Id="rId9"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Macroeconomics – Week 3</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4099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What is the effect of consumption on AD? On long run economic growth?</a:t>
            </a:r>
          </a:p>
          <a:p>
            <a:r>
              <a:rPr lang="en-US" dirty="0" smtClean="0">
                <a:solidFill>
                  <a:srgbClr val="0070C0"/>
                </a:solidFill>
              </a:rPr>
              <a:t>Will increase AD. </a:t>
            </a:r>
          </a:p>
          <a:p>
            <a:r>
              <a:rPr lang="en-US" dirty="0" smtClean="0">
                <a:solidFill>
                  <a:srgbClr val="0070C0"/>
                </a:solidFill>
              </a:rPr>
              <a:t>We assume it has limited effect on long run growth because it does not increase technology or resources.</a:t>
            </a:r>
          </a:p>
          <a:p>
            <a:r>
              <a:rPr lang="en-US" dirty="0" smtClean="0"/>
              <a:t>What is the effect of investment on AD? On long run economic growth?</a:t>
            </a:r>
          </a:p>
          <a:p>
            <a:r>
              <a:rPr lang="en-US" dirty="0" smtClean="0">
                <a:solidFill>
                  <a:srgbClr val="0070C0"/>
                </a:solidFill>
              </a:rPr>
              <a:t>Will increase AD.</a:t>
            </a:r>
          </a:p>
          <a:p>
            <a:r>
              <a:rPr lang="en-US" dirty="0">
                <a:solidFill>
                  <a:srgbClr val="0070C0"/>
                </a:solidFill>
              </a:rPr>
              <a:t>We assume it </a:t>
            </a:r>
            <a:r>
              <a:rPr lang="en-US" dirty="0" smtClean="0">
                <a:solidFill>
                  <a:srgbClr val="0070C0"/>
                </a:solidFill>
              </a:rPr>
              <a:t>leads to economic growth because it increases technology and resources in future periods.</a:t>
            </a:r>
            <a:endParaRPr lang="en-US" dirty="0">
              <a:solidFill>
                <a:srgbClr val="0070C0"/>
              </a:solidFill>
            </a:endParaRPr>
          </a:p>
          <a:p>
            <a:endParaRPr lang="en-US" dirty="0"/>
          </a:p>
        </p:txBody>
      </p:sp>
    </p:spTree>
    <p:extLst>
      <p:ext uri="{BB962C8B-B14F-4D97-AF65-F5344CB8AC3E}">
        <p14:creationId xmlns:p14="http://schemas.microsoft.com/office/powerpoint/2010/main" val="27461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483"/>
          </a:xfrm>
        </p:spPr>
        <p:txBody>
          <a:bodyPr>
            <a:normAutofit fontScale="90000"/>
          </a:bodyPr>
          <a:lstStyle/>
          <a:p>
            <a:r>
              <a:rPr lang="en-US" dirty="0" smtClean="0"/>
              <a:t>Graphing Economic Growth</a:t>
            </a:r>
            <a:endParaRPr lang="en-US" dirty="0"/>
          </a:p>
        </p:txBody>
      </p:sp>
      <p:sp>
        <p:nvSpPr>
          <p:cNvPr id="6" name="Content Placeholder 5"/>
          <p:cNvSpPr>
            <a:spLocks noGrp="1"/>
          </p:cNvSpPr>
          <p:nvPr>
            <p:ph sz="half" idx="1"/>
          </p:nvPr>
        </p:nvSpPr>
        <p:spPr/>
        <p:txBody>
          <a:bodyPr/>
          <a:lstStyle/>
          <a:p>
            <a:pPr marL="0" indent="0">
              <a:buNone/>
            </a:pPr>
            <a:r>
              <a:rPr lang="en-US" b="1" u="sng" dirty="0" smtClean="0"/>
              <a:t>AD/AS Graph</a:t>
            </a:r>
          </a:p>
          <a:p>
            <a:r>
              <a:rPr lang="en-US" dirty="0" smtClean="0"/>
              <a:t>An increase in LRAS shows a long term increase in the productive capacity of the economy. </a:t>
            </a:r>
            <a:endParaRPr lang="en-US" dirty="0"/>
          </a:p>
        </p:txBody>
      </p:sp>
      <p:sp>
        <p:nvSpPr>
          <p:cNvPr id="7" name="Content Placeholder 6"/>
          <p:cNvSpPr>
            <a:spLocks noGrp="1"/>
          </p:cNvSpPr>
          <p:nvPr>
            <p:ph sz="half" idx="2"/>
          </p:nvPr>
        </p:nvSpPr>
        <p:spPr>
          <a:solidFill>
            <a:schemeClr val="accent3">
              <a:lumMod val="20000"/>
              <a:lumOff val="80000"/>
            </a:schemeClr>
          </a:solidFill>
        </p:spPr>
        <p:txBody>
          <a:bodyPr/>
          <a:lstStyle/>
          <a:p>
            <a:pPr marL="0" indent="0">
              <a:buNone/>
            </a:pPr>
            <a:r>
              <a:rPr lang="en-US" b="1" u="sng" dirty="0" smtClean="0"/>
              <a:t>Production Possibilities Curve</a:t>
            </a:r>
          </a:p>
          <a:p>
            <a:r>
              <a:rPr lang="en-US" dirty="0" smtClean="0"/>
              <a:t>An increase in the PPC shows an increase in the ability of the economy to produce all goods. </a:t>
            </a:r>
            <a:endParaRPr lang="en-US" dirty="0"/>
          </a:p>
        </p:txBody>
      </p:sp>
      <p:pic>
        <p:nvPicPr>
          <p:cNvPr id="4" name="Picture 3"/>
          <p:cNvPicPr>
            <a:picLocks noChangeAspect="1"/>
          </p:cNvPicPr>
          <p:nvPr/>
        </p:nvPicPr>
        <p:blipFill>
          <a:blip r:embed="rId2"/>
          <a:stretch>
            <a:fillRect/>
          </a:stretch>
        </p:blipFill>
        <p:spPr>
          <a:xfrm>
            <a:off x="1387534" y="3854238"/>
            <a:ext cx="2999827" cy="2926750"/>
          </a:xfrm>
          <a:prstGeom prst="rect">
            <a:avLst/>
          </a:prstGeom>
        </p:spPr>
      </p:pic>
      <p:pic>
        <p:nvPicPr>
          <p:cNvPr id="5" name="Picture 4"/>
          <p:cNvPicPr>
            <a:picLocks noChangeAspect="1"/>
          </p:cNvPicPr>
          <p:nvPr/>
        </p:nvPicPr>
        <p:blipFill>
          <a:blip r:embed="rId3"/>
          <a:stretch>
            <a:fillRect/>
          </a:stretch>
        </p:blipFill>
        <p:spPr>
          <a:xfrm>
            <a:off x="7658099" y="3854238"/>
            <a:ext cx="3467542" cy="2855624"/>
          </a:xfrm>
          <a:prstGeom prst="rect">
            <a:avLst/>
          </a:prstGeom>
        </p:spPr>
      </p:pic>
      <p:sp>
        <p:nvSpPr>
          <p:cNvPr id="8" name="TextBox 7"/>
          <p:cNvSpPr txBox="1"/>
          <p:nvPr/>
        </p:nvSpPr>
        <p:spPr>
          <a:xfrm>
            <a:off x="931985" y="905608"/>
            <a:ext cx="9020907"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Economic growth is about GDP per capita growth and productivity increases in the long run. </a:t>
            </a:r>
          </a:p>
          <a:p>
            <a:pPr marL="285750" indent="-285750">
              <a:buFont typeface="Arial" panose="020B0604020202020204" pitchFamily="34" charset="0"/>
              <a:buChar char="•"/>
            </a:pPr>
            <a:r>
              <a:rPr lang="en-US" dirty="0" smtClean="0"/>
              <a:t>We can use some of the graphs that we have previously defined to show economic growth. </a:t>
            </a:r>
            <a:endParaRPr lang="en-US" dirty="0"/>
          </a:p>
        </p:txBody>
      </p:sp>
      <p:sp>
        <p:nvSpPr>
          <p:cNvPr id="9" name="TextBox 8"/>
          <p:cNvSpPr txBox="1"/>
          <p:nvPr/>
        </p:nvSpPr>
        <p:spPr>
          <a:xfrm>
            <a:off x="4813787" y="5389686"/>
            <a:ext cx="2417885" cy="1169551"/>
          </a:xfrm>
          <a:prstGeom prst="rect">
            <a:avLst/>
          </a:prstGeom>
          <a:solidFill>
            <a:schemeClr val="accent1">
              <a:lumMod val="20000"/>
              <a:lumOff val="80000"/>
            </a:schemeClr>
          </a:solidFill>
        </p:spPr>
        <p:txBody>
          <a:bodyPr wrap="square" rtlCol="0">
            <a:spAutoFit/>
          </a:bodyPr>
          <a:lstStyle/>
          <a:p>
            <a:r>
              <a:rPr lang="en-US" sz="1400" dirty="0" smtClean="0"/>
              <a:t>Note: In these graphs, we are assuming that population growth is less than the rate of production growth so that real GDP is increasing.</a:t>
            </a:r>
            <a:endParaRPr lang="en-US" sz="1400" dirty="0"/>
          </a:p>
        </p:txBody>
      </p:sp>
      <p:sp>
        <p:nvSpPr>
          <p:cNvPr id="10" name="TextBox 9"/>
          <p:cNvSpPr txBox="1"/>
          <p:nvPr/>
        </p:nvSpPr>
        <p:spPr>
          <a:xfrm>
            <a:off x="8150469" y="140677"/>
            <a:ext cx="3719146" cy="646331"/>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We can show economic growth with a rightward shift of the LRAS and a rightward shift of the PPC. </a:t>
            </a:r>
            <a:endParaRPr lang="en-US" sz="1200" dirty="0">
              <a:solidFill>
                <a:srgbClr val="FF0000"/>
              </a:solidFill>
            </a:endParaRPr>
          </a:p>
        </p:txBody>
      </p:sp>
    </p:spTree>
    <p:extLst>
      <p:ext uri="{BB962C8B-B14F-4D97-AF65-F5344CB8AC3E}">
        <p14:creationId xmlns:p14="http://schemas.microsoft.com/office/powerpoint/2010/main" val="156713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How can we show economic growth using the AD/AS graph?</a:t>
            </a:r>
          </a:p>
          <a:p>
            <a:r>
              <a:rPr lang="en-US" dirty="0" smtClean="0">
                <a:solidFill>
                  <a:schemeClr val="accent1">
                    <a:lumMod val="50000"/>
                  </a:schemeClr>
                </a:solidFill>
              </a:rPr>
              <a:t>An increase of the LRAS. </a:t>
            </a:r>
          </a:p>
          <a:p>
            <a:r>
              <a:rPr lang="en-US" dirty="0"/>
              <a:t>How can we show economic growth using the </a:t>
            </a:r>
            <a:r>
              <a:rPr lang="en-US" dirty="0" smtClean="0"/>
              <a:t>PPC </a:t>
            </a:r>
            <a:r>
              <a:rPr lang="en-US" dirty="0"/>
              <a:t>graph</a:t>
            </a:r>
            <a:r>
              <a:rPr lang="en-US" dirty="0" smtClean="0"/>
              <a:t>?</a:t>
            </a:r>
          </a:p>
          <a:p>
            <a:r>
              <a:rPr lang="en-US" dirty="0" smtClean="0">
                <a:solidFill>
                  <a:srgbClr val="0070C0"/>
                </a:solidFill>
              </a:rPr>
              <a:t>An outward shift of the PPC, showing a greater ability to produce.</a:t>
            </a:r>
            <a:endParaRPr lang="en-US" dirty="0">
              <a:solidFill>
                <a:srgbClr val="0070C0"/>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15086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4953000" cy="1255225"/>
          </a:xfrm>
        </p:spPr>
        <p:txBody>
          <a:bodyPr>
            <a:normAutofit fontScale="90000"/>
          </a:bodyPr>
          <a:lstStyle/>
          <a:p>
            <a:r>
              <a:rPr lang="en-US" dirty="0" smtClean="0"/>
              <a:t>Aggregate Production Function</a:t>
            </a:r>
            <a:endParaRPr lang="en-US" dirty="0"/>
          </a:p>
        </p:txBody>
      </p:sp>
      <p:sp>
        <p:nvSpPr>
          <p:cNvPr id="3" name="Content Placeholder 2"/>
          <p:cNvSpPr>
            <a:spLocks noGrp="1"/>
          </p:cNvSpPr>
          <p:nvPr>
            <p:ph idx="1"/>
          </p:nvPr>
        </p:nvSpPr>
        <p:spPr>
          <a:xfrm>
            <a:off x="154647" y="1690688"/>
            <a:ext cx="4029806" cy="5331314"/>
          </a:xfrm>
        </p:spPr>
        <p:txBody>
          <a:bodyPr>
            <a:normAutofit fontScale="62500" lnSpcReduction="20000"/>
          </a:bodyPr>
          <a:lstStyle/>
          <a:p>
            <a:r>
              <a:rPr lang="en-US" dirty="0" smtClean="0"/>
              <a:t>The aggregate production function shows that </a:t>
            </a:r>
            <a:r>
              <a:rPr lang="en-US" dirty="0" smtClean="0">
                <a:solidFill>
                  <a:srgbClr val="00B0F0"/>
                </a:solidFill>
              </a:rPr>
              <a:t>productivity</a:t>
            </a:r>
            <a:r>
              <a:rPr lang="en-US" dirty="0" smtClean="0"/>
              <a:t> or </a:t>
            </a:r>
            <a:r>
              <a:rPr lang="en-US" dirty="0" smtClean="0">
                <a:solidFill>
                  <a:srgbClr val="00B0F0"/>
                </a:solidFill>
              </a:rPr>
              <a:t>output per capita </a:t>
            </a:r>
            <a:r>
              <a:rPr lang="en-US" dirty="0" smtClean="0"/>
              <a:t>is positively related to the quantities of physical capital per worker and human capital per worker It represents production of the whole economy</a:t>
            </a:r>
          </a:p>
          <a:p>
            <a:r>
              <a:rPr lang="en-US" dirty="0" smtClean="0"/>
              <a:t>We are </a:t>
            </a:r>
            <a:r>
              <a:rPr lang="en-US" dirty="0" smtClean="0">
                <a:solidFill>
                  <a:srgbClr val="00B0F0"/>
                </a:solidFill>
              </a:rPr>
              <a:t>not talking about quantity of capital </a:t>
            </a:r>
            <a:r>
              <a:rPr lang="en-US" dirty="0" smtClean="0"/>
              <a:t>because capital are not equal. Rather we are talking about the </a:t>
            </a:r>
            <a:r>
              <a:rPr lang="en-US" dirty="0" smtClean="0">
                <a:solidFill>
                  <a:srgbClr val="00B0F0"/>
                </a:solidFill>
              </a:rPr>
              <a:t>value of capital</a:t>
            </a:r>
            <a:r>
              <a:rPr lang="en-US" dirty="0" smtClean="0"/>
              <a:t>. </a:t>
            </a:r>
            <a:r>
              <a:rPr lang="en-US" dirty="0" err="1" smtClean="0"/>
              <a:t>Eg</a:t>
            </a:r>
            <a:r>
              <a:rPr lang="en-US" dirty="0" smtClean="0"/>
              <a:t>. One large machine vs 10 small machines. </a:t>
            </a:r>
          </a:p>
          <a:p>
            <a:r>
              <a:rPr lang="en-US" dirty="0" smtClean="0">
                <a:solidFill>
                  <a:srgbClr val="00B050"/>
                </a:solidFill>
              </a:rPr>
              <a:t>More capital = more output/GDP</a:t>
            </a:r>
          </a:p>
          <a:p>
            <a:pPr lvl="1"/>
            <a:r>
              <a:rPr lang="en-US" dirty="0" smtClean="0"/>
              <a:t>Therefore we see a movement along the aggregate production curve</a:t>
            </a:r>
          </a:p>
          <a:p>
            <a:pPr lvl="1"/>
            <a:r>
              <a:rPr lang="en-US" dirty="0" err="1" smtClean="0"/>
              <a:t>Eg</a:t>
            </a:r>
            <a:r>
              <a:rPr lang="en-US" dirty="0" smtClean="0"/>
              <a:t>. From </a:t>
            </a:r>
            <a:r>
              <a:rPr lang="en-US" dirty="0" smtClean="0">
                <a:solidFill>
                  <a:srgbClr val="00B050"/>
                </a:solidFill>
              </a:rPr>
              <a:t>point A to point B</a:t>
            </a:r>
          </a:p>
          <a:p>
            <a:pPr lvl="1"/>
            <a:r>
              <a:rPr lang="en-US" dirty="0" smtClean="0"/>
              <a:t>Note: More capital generally means more equipment and machinery but we can really extend it to include </a:t>
            </a:r>
            <a:r>
              <a:rPr lang="en-US" dirty="0" smtClean="0">
                <a:solidFill>
                  <a:srgbClr val="7030A0"/>
                </a:solidFill>
              </a:rPr>
              <a:t>human capital </a:t>
            </a:r>
            <a:r>
              <a:rPr lang="en-US" dirty="0" smtClean="0"/>
              <a:t>and even natural resources. However, our focus will generally be on capital that can be increased through investment. </a:t>
            </a:r>
          </a:p>
          <a:p>
            <a:endParaRPr lang="en-US" dirty="0"/>
          </a:p>
        </p:txBody>
      </p:sp>
      <p:pic>
        <p:nvPicPr>
          <p:cNvPr id="4" name="Picture 3"/>
          <p:cNvPicPr>
            <a:picLocks noChangeAspect="1"/>
          </p:cNvPicPr>
          <p:nvPr/>
        </p:nvPicPr>
        <p:blipFill>
          <a:blip r:embed="rId2"/>
          <a:stretch>
            <a:fillRect/>
          </a:stretch>
        </p:blipFill>
        <p:spPr>
          <a:xfrm>
            <a:off x="4087050" y="1690688"/>
            <a:ext cx="8037542" cy="4604604"/>
          </a:xfrm>
          <a:prstGeom prst="rect">
            <a:avLst/>
          </a:prstGeom>
        </p:spPr>
      </p:pic>
      <p:sp>
        <p:nvSpPr>
          <p:cNvPr id="7" name="TextBox 6"/>
          <p:cNvSpPr txBox="1"/>
          <p:nvPr/>
        </p:nvSpPr>
        <p:spPr>
          <a:xfrm>
            <a:off x="5969976" y="4580737"/>
            <a:ext cx="439616"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951175" y="3519799"/>
            <a:ext cx="439616" cy="369332"/>
          </a:xfrm>
          <a:prstGeom prst="rect">
            <a:avLst/>
          </a:prstGeom>
          <a:noFill/>
        </p:spPr>
        <p:txBody>
          <a:bodyPr wrap="square" rtlCol="0">
            <a:spAutoFit/>
          </a:bodyPr>
          <a:lstStyle/>
          <a:p>
            <a:r>
              <a:rPr lang="en-US" dirty="0" smtClean="0"/>
              <a:t>B</a:t>
            </a:r>
            <a:endParaRPr lang="en-US" dirty="0"/>
          </a:p>
        </p:txBody>
      </p:sp>
      <p:cxnSp>
        <p:nvCxnSpPr>
          <p:cNvPr id="11" name="Straight Connector 10"/>
          <p:cNvCxnSpPr/>
          <p:nvPr/>
        </p:nvCxnSpPr>
        <p:spPr>
          <a:xfrm>
            <a:off x="6421400" y="4829994"/>
            <a:ext cx="14567" cy="10256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4"/>
          </p:cNvCxnSpPr>
          <p:nvPr/>
        </p:nvCxnSpPr>
        <p:spPr>
          <a:xfrm>
            <a:off x="8382000" y="3968262"/>
            <a:ext cx="17583" cy="187276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33900" y="4879730"/>
            <a:ext cx="1174313"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39254" y="4809392"/>
            <a:ext cx="140677" cy="1406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5233900" y="3913553"/>
            <a:ext cx="3148099" cy="1514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311661" y="3827585"/>
            <a:ext cx="140677" cy="1406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9931" y="91268"/>
            <a:ext cx="5387604" cy="2671597"/>
          </a:xfrm>
          <a:prstGeom prst="rect">
            <a:avLst/>
          </a:prstGeom>
          <a:solidFill>
            <a:schemeClr val="accent6">
              <a:lumMod val="20000"/>
              <a:lumOff val="80000"/>
            </a:schemeClr>
          </a:solidFill>
        </p:spPr>
        <p:txBody>
          <a:bodyPr wrap="square" rtlCol="0">
            <a:spAutoFit/>
          </a:bodyPr>
          <a:lstStyle/>
          <a:p>
            <a:r>
              <a:rPr lang="en-US" b="1" dirty="0" smtClean="0"/>
              <a:t>Diminishing Marginal Output</a:t>
            </a:r>
          </a:p>
          <a:p>
            <a:r>
              <a:rPr lang="en-US" dirty="0" smtClean="0"/>
              <a:t>We can observe from the shape of the graph, </a:t>
            </a:r>
            <a:r>
              <a:rPr lang="en-US" dirty="0" smtClean="0">
                <a:solidFill>
                  <a:srgbClr val="00B0F0"/>
                </a:solidFill>
              </a:rPr>
              <a:t>diminishing marginal output as capital is added</a:t>
            </a:r>
            <a:r>
              <a:rPr lang="en-US" dirty="0" smtClean="0"/>
              <a:t>. This is because in nature we eventually reach a point of </a:t>
            </a:r>
            <a:r>
              <a:rPr lang="en-US" dirty="0" smtClean="0">
                <a:solidFill>
                  <a:srgbClr val="00B0F0"/>
                </a:solidFill>
              </a:rPr>
              <a:t>increasing scarcity</a:t>
            </a:r>
            <a:r>
              <a:rPr lang="en-US" dirty="0" smtClean="0"/>
              <a:t>. </a:t>
            </a:r>
          </a:p>
          <a:p>
            <a:r>
              <a:rPr lang="en-US" dirty="0" err="1" smtClean="0"/>
              <a:t>Eg</a:t>
            </a:r>
            <a:r>
              <a:rPr lang="en-US" dirty="0" smtClean="0"/>
              <a:t>. You have a factory and add more machines which increases output. However, as the factory floor has less space, there is a loss of efficiency. In this case the scarcity is the size of the factory floor. </a:t>
            </a:r>
            <a:endParaRPr lang="en-US" dirty="0"/>
          </a:p>
        </p:txBody>
      </p:sp>
      <p:sp>
        <p:nvSpPr>
          <p:cNvPr id="10" name="TextBox 9"/>
          <p:cNvSpPr txBox="1"/>
          <p:nvPr/>
        </p:nvSpPr>
        <p:spPr>
          <a:xfrm>
            <a:off x="3771900" y="859691"/>
            <a:ext cx="2567354" cy="830997"/>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The Aggregate Production function is another way to show economic growth. </a:t>
            </a:r>
            <a:endParaRPr lang="en-US" sz="1200" dirty="0">
              <a:solidFill>
                <a:srgbClr val="FF0000"/>
              </a:solidFill>
            </a:endParaRPr>
          </a:p>
        </p:txBody>
      </p:sp>
    </p:spTree>
    <p:extLst>
      <p:ext uri="{BB962C8B-B14F-4D97-AF65-F5344CB8AC3E}">
        <p14:creationId xmlns:p14="http://schemas.microsoft.com/office/powerpoint/2010/main" val="1416218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Draw the aggregate production function. Show the effect of a decrease in the value of capital per worker because of floods that cause many machines to rust. </a:t>
            </a:r>
          </a:p>
          <a:p>
            <a:endParaRPr lang="en-US" dirty="0"/>
          </a:p>
        </p:txBody>
      </p:sp>
      <p:pic>
        <p:nvPicPr>
          <p:cNvPr id="13" name="Picture 12"/>
          <p:cNvPicPr>
            <a:picLocks noChangeAspect="1"/>
          </p:cNvPicPr>
          <p:nvPr/>
        </p:nvPicPr>
        <p:blipFill>
          <a:blip r:embed="rId2"/>
          <a:stretch>
            <a:fillRect/>
          </a:stretch>
        </p:blipFill>
        <p:spPr>
          <a:xfrm>
            <a:off x="5623479" y="3146321"/>
            <a:ext cx="4683052" cy="3365279"/>
          </a:xfrm>
          <a:prstGeom prst="rect">
            <a:avLst/>
          </a:prstGeom>
        </p:spPr>
      </p:pic>
    </p:spTree>
    <p:extLst>
      <p:ext uri="{BB962C8B-B14F-4D97-AF65-F5344CB8AC3E}">
        <p14:creationId xmlns:p14="http://schemas.microsoft.com/office/powerpoint/2010/main" val="12946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47" y="239620"/>
            <a:ext cx="10515600" cy="710640"/>
          </a:xfrm>
        </p:spPr>
        <p:txBody>
          <a:bodyPr/>
          <a:lstStyle/>
          <a:p>
            <a:r>
              <a:rPr lang="en-US" dirty="0" smtClean="0"/>
              <a:t>Aggregate Production Function Increases</a:t>
            </a:r>
            <a:endParaRPr lang="en-US" dirty="0"/>
          </a:p>
        </p:txBody>
      </p:sp>
      <p:sp>
        <p:nvSpPr>
          <p:cNvPr id="3" name="Content Placeholder 2"/>
          <p:cNvSpPr>
            <a:spLocks noGrp="1"/>
          </p:cNvSpPr>
          <p:nvPr>
            <p:ph idx="1"/>
          </p:nvPr>
        </p:nvSpPr>
        <p:spPr>
          <a:xfrm>
            <a:off x="286231" y="1090518"/>
            <a:ext cx="4039584" cy="4853081"/>
          </a:xfrm>
        </p:spPr>
        <p:txBody>
          <a:bodyPr>
            <a:normAutofit fontScale="77500" lnSpcReduction="20000"/>
          </a:bodyPr>
          <a:lstStyle/>
          <a:p>
            <a:r>
              <a:rPr lang="en-US" dirty="0" smtClean="0"/>
              <a:t>An </a:t>
            </a:r>
            <a:r>
              <a:rPr lang="en-US" dirty="0" smtClean="0">
                <a:solidFill>
                  <a:srgbClr val="00B0F0"/>
                </a:solidFill>
              </a:rPr>
              <a:t>upward shift of the curve </a:t>
            </a:r>
            <a:r>
              <a:rPr lang="en-US" dirty="0" smtClean="0"/>
              <a:t>will occur when there is a </a:t>
            </a:r>
            <a:r>
              <a:rPr lang="en-US" dirty="0" smtClean="0">
                <a:solidFill>
                  <a:srgbClr val="00B0F0"/>
                </a:solidFill>
              </a:rPr>
              <a:t>positive change in technology</a:t>
            </a:r>
          </a:p>
          <a:p>
            <a:r>
              <a:rPr lang="en-US" dirty="0" smtClean="0"/>
              <a:t>Why? Technology will improve the productivity of the capital used, which means workers can produce more. </a:t>
            </a:r>
          </a:p>
          <a:p>
            <a:pPr lvl="1"/>
            <a:r>
              <a:rPr lang="en-US" dirty="0" smtClean="0"/>
              <a:t>Sea trade</a:t>
            </a:r>
          </a:p>
          <a:p>
            <a:pPr lvl="1"/>
            <a:r>
              <a:rPr lang="en-US" dirty="0" smtClean="0"/>
              <a:t>Automation</a:t>
            </a:r>
          </a:p>
          <a:p>
            <a:pPr lvl="1"/>
            <a:r>
              <a:rPr lang="en-US" dirty="0" smtClean="0"/>
              <a:t>Computers, phones, laptops</a:t>
            </a:r>
          </a:p>
          <a:p>
            <a:pPr lvl="1"/>
            <a:r>
              <a:rPr lang="en-US" dirty="0" smtClean="0"/>
              <a:t>The internet</a:t>
            </a:r>
          </a:p>
          <a:p>
            <a:r>
              <a:rPr lang="en-US" dirty="0" smtClean="0"/>
              <a:t>While we associate </a:t>
            </a:r>
            <a:r>
              <a:rPr lang="en-US" dirty="0" smtClean="0">
                <a:solidFill>
                  <a:srgbClr val="00B0F0"/>
                </a:solidFill>
              </a:rPr>
              <a:t>technology</a:t>
            </a:r>
            <a:r>
              <a:rPr lang="en-US" dirty="0" smtClean="0"/>
              <a:t> with ‘</a:t>
            </a:r>
            <a:r>
              <a:rPr lang="en-US" dirty="0" smtClean="0">
                <a:solidFill>
                  <a:srgbClr val="00B0F0"/>
                </a:solidFill>
              </a:rPr>
              <a:t>gadgets</a:t>
            </a:r>
            <a:r>
              <a:rPr lang="en-US" dirty="0" smtClean="0"/>
              <a:t>’, a broader definition would be ‘</a:t>
            </a:r>
            <a:r>
              <a:rPr lang="en-US" dirty="0" smtClean="0">
                <a:solidFill>
                  <a:srgbClr val="00B0F0"/>
                </a:solidFill>
              </a:rPr>
              <a:t>a system of collective human knowledge which allows us to better solve problems</a:t>
            </a:r>
            <a:r>
              <a:rPr lang="en-US" dirty="0" smtClean="0"/>
              <a:t>.’ (</a:t>
            </a:r>
            <a:r>
              <a:rPr lang="en-US" dirty="0" smtClean="0">
                <a:hlinkClick r:id="rId2"/>
              </a:rPr>
              <a:t>Link</a:t>
            </a:r>
            <a:r>
              <a:rPr lang="en-US" dirty="0" smtClean="0"/>
              <a:t>)</a:t>
            </a:r>
          </a:p>
        </p:txBody>
      </p:sp>
      <p:pic>
        <p:nvPicPr>
          <p:cNvPr id="5" name="Picture 4"/>
          <p:cNvPicPr>
            <a:picLocks noChangeAspect="1"/>
          </p:cNvPicPr>
          <p:nvPr/>
        </p:nvPicPr>
        <p:blipFill>
          <a:blip r:embed="rId3"/>
          <a:stretch>
            <a:fillRect/>
          </a:stretch>
        </p:blipFill>
        <p:spPr>
          <a:xfrm>
            <a:off x="4325815" y="1626577"/>
            <a:ext cx="7710854" cy="4079629"/>
          </a:xfrm>
          <a:prstGeom prst="rect">
            <a:avLst/>
          </a:prstGeom>
        </p:spPr>
      </p:pic>
    </p:spTree>
    <p:extLst>
      <p:ext uri="{BB962C8B-B14F-4D97-AF65-F5344CB8AC3E}">
        <p14:creationId xmlns:p14="http://schemas.microsoft.com/office/powerpoint/2010/main" val="3385394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along curve vs Movement of curve</a:t>
            </a:r>
            <a:endParaRPr lang="en-US" dirty="0"/>
          </a:p>
        </p:txBody>
      </p:sp>
      <p:sp>
        <p:nvSpPr>
          <p:cNvPr id="3" name="Content Placeholder 2"/>
          <p:cNvSpPr>
            <a:spLocks noGrp="1"/>
          </p:cNvSpPr>
          <p:nvPr>
            <p:ph idx="1"/>
          </p:nvPr>
        </p:nvSpPr>
        <p:spPr>
          <a:xfrm>
            <a:off x="632752" y="1535479"/>
            <a:ext cx="10636045" cy="1352113"/>
          </a:xfrm>
        </p:spPr>
        <p:txBody>
          <a:bodyPr/>
          <a:lstStyle/>
          <a:p>
            <a:r>
              <a:rPr lang="en-US" dirty="0" smtClean="0"/>
              <a:t>The aggregate production function shows that productivity or output per capita is positively related on the quantities of physical capital per worker and human capital per worker as well as changes in technology</a:t>
            </a:r>
            <a:endParaRPr lang="en-US" dirty="0"/>
          </a:p>
        </p:txBody>
      </p:sp>
      <p:pic>
        <p:nvPicPr>
          <p:cNvPr id="4" name="Picture 3"/>
          <p:cNvPicPr>
            <a:picLocks noChangeAspect="1"/>
          </p:cNvPicPr>
          <p:nvPr/>
        </p:nvPicPr>
        <p:blipFill>
          <a:blip r:embed="rId2"/>
          <a:stretch>
            <a:fillRect/>
          </a:stretch>
        </p:blipFill>
        <p:spPr>
          <a:xfrm>
            <a:off x="508581" y="3177738"/>
            <a:ext cx="5130219" cy="3134162"/>
          </a:xfrm>
          <a:prstGeom prst="rect">
            <a:avLst/>
          </a:prstGeom>
        </p:spPr>
      </p:pic>
      <p:pic>
        <p:nvPicPr>
          <p:cNvPr id="5" name="Picture 4"/>
          <p:cNvPicPr>
            <a:picLocks noChangeAspect="1"/>
          </p:cNvPicPr>
          <p:nvPr/>
        </p:nvPicPr>
        <p:blipFill>
          <a:blip r:embed="rId3"/>
          <a:stretch>
            <a:fillRect/>
          </a:stretch>
        </p:blipFill>
        <p:spPr>
          <a:xfrm>
            <a:off x="6033247" y="3177738"/>
            <a:ext cx="5235550" cy="3172268"/>
          </a:xfrm>
          <a:prstGeom prst="rect">
            <a:avLst/>
          </a:prstGeom>
        </p:spPr>
      </p:pic>
      <p:sp>
        <p:nvSpPr>
          <p:cNvPr id="6" name="TextBox 5"/>
          <p:cNvSpPr txBox="1"/>
          <p:nvPr/>
        </p:nvSpPr>
        <p:spPr>
          <a:xfrm>
            <a:off x="1497020" y="2887592"/>
            <a:ext cx="2892669" cy="369332"/>
          </a:xfrm>
          <a:prstGeom prst="rect">
            <a:avLst/>
          </a:prstGeom>
          <a:solidFill>
            <a:schemeClr val="accent4">
              <a:lumMod val="20000"/>
              <a:lumOff val="80000"/>
            </a:schemeClr>
          </a:solidFill>
        </p:spPr>
        <p:txBody>
          <a:bodyPr wrap="square" rtlCol="0">
            <a:spAutoFit/>
          </a:bodyPr>
          <a:lstStyle/>
          <a:p>
            <a:r>
              <a:rPr lang="en-US" dirty="0" smtClean="0"/>
              <a:t>Movement along the curve</a:t>
            </a:r>
            <a:endParaRPr lang="en-US" dirty="0"/>
          </a:p>
        </p:txBody>
      </p:sp>
      <p:sp>
        <p:nvSpPr>
          <p:cNvPr id="7" name="TextBox 6"/>
          <p:cNvSpPr txBox="1"/>
          <p:nvPr/>
        </p:nvSpPr>
        <p:spPr>
          <a:xfrm>
            <a:off x="7476392" y="2919019"/>
            <a:ext cx="2892669" cy="369332"/>
          </a:xfrm>
          <a:prstGeom prst="rect">
            <a:avLst/>
          </a:prstGeom>
          <a:solidFill>
            <a:schemeClr val="accent4">
              <a:lumMod val="20000"/>
              <a:lumOff val="80000"/>
            </a:schemeClr>
          </a:solidFill>
        </p:spPr>
        <p:txBody>
          <a:bodyPr wrap="square" rtlCol="0">
            <a:spAutoFit/>
          </a:bodyPr>
          <a:lstStyle/>
          <a:p>
            <a:r>
              <a:rPr lang="en-US" dirty="0" smtClean="0"/>
              <a:t>Movement OF the curve</a:t>
            </a:r>
            <a:endParaRPr lang="en-US" dirty="0"/>
          </a:p>
        </p:txBody>
      </p:sp>
      <p:sp>
        <p:nvSpPr>
          <p:cNvPr id="8" name="TextBox 7"/>
          <p:cNvSpPr txBox="1"/>
          <p:nvPr/>
        </p:nvSpPr>
        <p:spPr>
          <a:xfrm>
            <a:off x="2646359" y="3288351"/>
            <a:ext cx="2487152" cy="923330"/>
          </a:xfrm>
          <a:prstGeom prst="rect">
            <a:avLst/>
          </a:prstGeom>
          <a:solidFill>
            <a:schemeClr val="accent1">
              <a:lumMod val="20000"/>
              <a:lumOff val="80000"/>
            </a:schemeClr>
          </a:solidFill>
        </p:spPr>
        <p:txBody>
          <a:bodyPr wrap="square" rtlCol="0">
            <a:spAutoFit/>
          </a:bodyPr>
          <a:lstStyle/>
          <a:p>
            <a:r>
              <a:rPr lang="en-US" dirty="0" smtClean="0"/>
              <a:t>↑↓in capital (machines/equipment) (but also human capital)</a:t>
            </a:r>
            <a:endParaRPr lang="en-US" dirty="0"/>
          </a:p>
        </p:txBody>
      </p:sp>
      <p:sp>
        <p:nvSpPr>
          <p:cNvPr id="9" name="TextBox 8"/>
          <p:cNvSpPr txBox="1"/>
          <p:nvPr/>
        </p:nvSpPr>
        <p:spPr>
          <a:xfrm>
            <a:off x="7089405" y="3319778"/>
            <a:ext cx="1535849" cy="307777"/>
          </a:xfrm>
          <a:prstGeom prst="rect">
            <a:avLst/>
          </a:prstGeom>
          <a:solidFill>
            <a:schemeClr val="accent1">
              <a:lumMod val="20000"/>
              <a:lumOff val="80000"/>
            </a:schemeClr>
          </a:solidFill>
        </p:spPr>
        <p:txBody>
          <a:bodyPr wrap="square" rtlCol="0">
            <a:spAutoFit/>
          </a:bodyPr>
          <a:lstStyle/>
          <a:p>
            <a:r>
              <a:rPr lang="en-US" sz="1400" dirty="0" smtClean="0"/>
              <a:t>↑↓in technology</a:t>
            </a:r>
            <a:endParaRPr lang="en-US" sz="1400" dirty="0"/>
          </a:p>
        </p:txBody>
      </p:sp>
    </p:spTree>
    <p:extLst>
      <p:ext uri="{BB962C8B-B14F-4D97-AF65-F5344CB8AC3E}">
        <p14:creationId xmlns:p14="http://schemas.microsoft.com/office/powerpoint/2010/main" val="981524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Draw the aggregate production function, and show the effect of an increase in the processing power of computers.</a:t>
            </a:r>
          </a:p>
          <a:p>
            <a:endParaRPr lang="en-US" dirty="0"/>
          </a:p>
        </p:txBody>
      </p:sp>
      <p:pic>
        <p:nvPicPr>
          <p:cNvPr id="4" name="Picture 3"/>
          <p:cNvPicPr>
            <a:picLocks noChangeAspect="1"/>
          </p:cNvPicPr>
          <p:nvPr/>
        </p:nvPicPr>
        <p:blipFill>
          <a:blip r:embed="rId2"/>
          <a:stretch>
            <a:fillRect/>
          </a:stretch>
        </p:blipFill>
        <p:spPr>
          <a:xfrm>
            <a:off x="838200" y="2902435"/>
            <a:ext cx="5235550" cy="3172268"/>
          </a:xfrm>
          <a:prstGeom prst="rect">
            <a:avLst/>
          </a:prstGeom>
        </p:spPr>
      </p:pic>
    </p:spTree>
    <p:extLst>
      <p:ext uri="{BB962C8B-B14F-4D97-AF65-F5344CB8AC3E}">
        <p14:creationId xmlns:p14="http://schemas.microsoft.com/office/powerpoint/2010/main" val="35375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Growth –AD/AS </a:t>
            </a:r>
            <a:r>
              <a:rPr lang="en-US" dirty="0"/>
              <a:t>, PPC </a:t>
            </a:r>
            <a:r>
              <a:rPr lang="en-US" dirty="0" smtClean="0"/>
              <a:t>and Aggregate </a:t>
            </a:r>
            <a:r>
              <a:rPr lang="en-US" dirty="0"/>
              <a:t>Production </a:t>
            </a:r>
            <a:r>
              <a:rPr lang="en-US" dirty="0" smtClean="0"/>
              <a:t>Function</a:t>
            </a:r>
            <a:endParaRPr lang="en-US" dirty="0"/>
          </a:p>
        </p:txBody>
      </p:sp>
      <p:sp>
        <p:nvSpPr>
          <p:cNvPr id="3" name="Content Placeholder 2"/>
          <p:cNvSpPr>
            <a:spLocks noGrp="1"/>
          </p:cNvSpPr>
          <p:nvPr>
            <p:ph idx="1"/>
          </p:nvPr>
        </p:nvSpPr>
        <p:spPr>
          <a:xfrm>
            <a:off x="4146176" y="5401520"/>
            <a:ext cx="3749127" cy="1382738"/>
          </a:xfrm>
        </p:spPr>
        <p:txBody>
          <a:bodyPr>
            <a:noAutofit/>
          </a:bodyPr>
          <a:lstStyle/>
          <a:p>
            <a:r>
              <a:rPr lang="en-US" sz="1600" dirty="0" smtClean="0"/>
              <a:t>Note: In the above graph we have a lower price level. This means that there is more stuff </a:t>
            </a:r>
            <a:r>
              <a:rPr lang="en-US" sz="1600" dirty="0" err="1" smtClean="0"/>
              <a:t>ie</a:t>
            </a:r>
            <a:r>
              <a:rPr lang="en-US" sz="1600" dirty="0" smtClean="0"/>
              <a:t>. Goods and services and the stuff is more affordable which is a positive thing. </a:t>
            </a:r>
            <a:endParaRPr lang="en-US" sz="1600" dirty="0"/>
          </a:p>
        </p:txBody>
      </p:sp>
      <p:pic>
        <p:nvPicPr>
          <p:cNvPr id="5" name="Picture 4"/>
          <p:cNvPicPr>
            <a:picLocks noChangeAspect="1"/>
          </p:cNvPicPr>
          <p:nvPr/>
        </p:nvPicPr>
        <p:blipFill>
          <a:blip r:embed="rId2"/>
          <a:stretch>
            <a:fillRect/>
          </a:stretch>
        </p:blipFill>
        <p:spPr>
          <a:xfrm>
            <a:off x="115304" y="2229252"/>
            <a:ext cx="7621075" cy="3048425"/>
          </a:xfrm>
          <a:prstGeom prst="rect">
            <a:avLst/>
          </a:prstGeom>
        </p:spPr>
      </p:pic>
      <p:pic>
        <p:nvPicPr>
          <p:cNvPr id="6" name="Picture 5"/>
          <p:cNvPicPr>
            <a:picLocks noChangeAspect="1"/>
          </p:cNvPicPr>
          <p:nvPr/>
        </p:nvPicPr>
        <p:blipFill>
          <a:blip r:embed="rId3"/>
          <a:stretch>
            <a:fillRect/>
          </a:stretch>
        </p:blipFill>
        <p:spPr>
          <a:xfrm>
            <a:off x="7736379" y="2167330"/>
            <a:ext cx="4455621" cy="3172268"/>
          </a:xfrm>
          <a:prstGeom prst="rect">
            <a:avLst/>
          </a:prstGeom>
        </p:spPr>
      </p:pic>
      <p:sp>
        <p:nvSpPr>
          <p:cNvPr id="4" name="TextBox 3"/>
          <p:cNvSpPr txBox="1"/>
          <p:nvPr/>
        </p:nvSpPr>
        <p:spPr>
          <a:xfrm>
            <a:off x="8436077" y="5380672"/>
            <a:ext cx="3480620" cy="1323439"/>
          </a:xfrm>
          <a:prstGeom prst="rect">
            <a:avLst/>
          </a:prstGeom>
          <a:noFill/>
        </p:spPr>
        <p:txBody>
          <a:bodyPr wrap="square" rtlCol="0">
            <a:spAutoFit/>
          </a:bodyPr>
          <a:lstStyle/>
          <a:p>
            <a:r>
              <a:rPr lang="en-US" sz="1600" dirty="0" smtClean="0"/>
              <a:t>Note: The main requirement for economic growth is that Real GDP per worker increases, which can be achieved through more capital or more technology. </a:t>
            </a:r>
            <a:endParaRPr lang="en-US" sz="1600" dirty="0"/>
          </a:p>
        </p:txBody>
      </p:sp>
    </p:spTree>
    <p:extLst>
      <p:ext uri="{BB962C8B-B14F-4D97-AF65-F5344CB8AC3E}">
        <p14:creationId xmlns:p14="http://schemas.microsoft.com/office/powerpoint/2010/main" val="332008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0675"/>
          </a:xfrm>
        </p:spPr>
        <p:txBody>
          <a:bodyPr>
            <a:normAutofit fontScale="90000"/>
          </a:bodyPr>
          <a:lstStyle/>
          <a:p>
            <a:endParaRPr lang="en-US" dirty="0"/>
          </a:p>
        </p:txBody>
      </p:sp>
      <p:sp>
        <p:nvSpPr>
          <p:cNvPr id="3" name="Content Placeholder 2"/>
          <p:cNvSpPr>
            <a:spLocks noGrp="1"/>
          </p:cNvSpPr>
          <p:nvPr>
            <p:ph idx="1"/>
          </p:nvPr>
        </p:nvSpPr>
        <p:spPr>
          <a:xfrm>
            <a:off x="767861" y="835269"/>
            <a:ext cx="10398370" cy="4545623"/>
          </a:xfrm>
        </p:spPr>
        <p:txBody>
          <a:bodyPr>
            <a:normAutofit lnSpcReduction="10000"/>
          </a:bodyPr>
          <a:lstStyle/>
          <a:p>
            <a:r>
              <a:rPr lang="en-US" dirty="0" smtClean="0"/>
              <a:t>How do we identify economic growth?</a:t>
            </a:r>
          </a:p>
          <a:p>
            <a:r>
              <a:rPr lang="en-US" dirty="0" smtClean="0">
                <a:solidFill>
                  <a:srgbClr val="0070C0"/>
                </a:solidFill>
              </a:rPr>
              <a:t>Increase in real GDP per capita</a:t>
            </a:r>
          </a:p>
          <a:p>
            <a:r>
              <a:rPr lang="en-US" dirty="0" smtClean="0"/>
              <a:t>What increases economic growth?</a:t>
            </a:r>
          </a:p>
          <a:p>
            <a:pPr lvl="1"/>
            <a:r>
              <a:rPr lang="en-US" dirty="0" smtClean="0">
                <a:solidFill>
                  <a:srgbClr val="0070C0"/>
                </a:solidFill>
              </a:rPr>
              <a:t>Increases in productivity</a:t>
            </a:r>
          </a:p>
          <a:p>
            <a:r>
              <a:rPr lang="en-US" dirty="0" smtClean="0"/>
              <a:t>What increases productivity?</a:t>
            </a:r>
          </a:p>
          <a:p>
            <a:pPr lvl="1"/>
            <a:r>
              <a:rPr lang="en-US" dirty="0" smtClean="0">
                <a:solidFill>
                  <a:srgbClr val="0070C0"/>
                </a:solidFill>
              </a:rPr>
              <a:t>1. Capital formation, 2. technology, 3. human capital 4. Availability and use of resources</a:t>
            </a:r>
            <a:endParaRPr lang="en-US" dirty="0">
              <a:solidFill>
                <a:srgbClr val="0070C0"/>
              </a:solidFill>
            </a:endParaRPr>
          </a:p>
          <a:p>
            <a:r>
              <a:rPr lang="en-US" dirty="0" smtClean="0"/>
              <a:t>What increases capital stock?</a:t>
            </a:r>
          </a:p>
          <a:p>
            <a:pPr lvl="1"/>
            <a:r>
              <a:rPr lang="en-US" dirty="0">
                <a:solidFill>
                  <a:srgbClr val="0070C0"/>
                </a:solidFill>
              </a:rPr>
              <a:t>Investment spending </a:t>
            </a:r>
          </a:p>
          <a:p>
            <a:pPr lvl="1"/>
            <a:r>
              <a:rPr lang="en-US" dirty="0">
                <a:solidFill>
                  <a:srgbClr val="0070C0"/>
                </a:solidFill>
              </a:rPr>
              <a:t>(Remember: low interest rates will lead to more investment spending</a:t>
            </a:r>
            <a:r>
              <a:rPr lang="en-US" dirty="0" smtClean="0">
                <a:solidFill>
                  <a:srgbClr val="0070C0"/>
                </a:solidFill>
              </a:rPr>
              <a:t>)</a:t>
            </a:r>
          </a:p>
          <a:p>
            <a:r>
              <a:rPr lang="en-US" dirty="0"/>
              <a:t>How can economic growth be graphed?</a:t>
            </a:r>
          </a:p>
          <a:p>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389184" y="5108454"/>
            <a:ext cx="3788633" cy="1515451"/>
          </a:xfrm>
          <a:prstGeom prst="rect">
            <a:avLst/>
          </a:prstGeom>
        </p:spPr>
      </p:pic>
      <p:pic>
        <p:nvPicPr>
          <p:cNvPr id="5" name="Picture 4"/>
          <p:cNvPicPr>
            <a:picLocks noChangeAspect="1"/>
          </p:cNvPicPr>
          <p:nvPr/>
        </p:nvPicPr>
        <p:blipFill>
          <a:blip r:embed="rId3"/>
          <a:stretch>
            <a:fillRect/>
          </a:stretch>
        </p:blipFill>
        <p:spPr>
          <a:xfrm>
            <a:off x="5177817" y="5092580"/>
            <a:ext cx="2215004" cy="1577016"/>
          </a:xfrm>
          <a:prstGeom prst="rect">
            <a:avLst/>
          </a:prstGeom>
        </p:spPr>
      </p:pic>
    </p:spTree>
    <p:extLst>
      <p:ext uri="{BB962C8B-B14F-4D97-AF65-F5344CB8AC3E}">
        <p14:creationId xmlns:p14="http://schemas.microsoft.com/office/powerpoint/2010/main" val="9445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576918"/>
            <a:ext cx="10515600" cy="985557"/>
          </a:xfrm>
        </p:spPr>
        <p:txBody>
          <a:bodyPr/>
          <a:lstStyle/>
          <a:p>
            <a:r>
              <a:rPr lang="en-AU" dirty="0" smtClean="0"/>
              <a:t>5.6 - Economic Growth</a:t>
            </a:r>
            <a:endParaRPr lang="en-AU" dirty="0"/>
          </a:p>
        </p:txBody>
      </p:sp>
      <p:sp>
        <p:nvSpPr>
          <p:cNvPr id="4" name="Text Placeholder 3"/>
          <p:cNvSpPr>
            <a:spLocks noGrp="1"/>
          </p:cNvSpPr>
          <p:nvPr>
            <p:ph type="body" idx="1"/>
          </p:nvPr>
        </p:nvSpPr>
        <p:spPr/>
        <p:txBody>
          <a:bodyPr>
            <a:normAutofit fontScale="92500" lnSpcReduction="20000"/>
          </a:bodyPr>
          <a:lstStyle/>
          <a:p>
            <a:r>
              <a:rPr lang="en-US" dirty="0"/>
              <a:t>We all have an intuitive sense of what is economic growth. We understand that it’s a good thing and we know that citizens in an economy with economic growth will have a better standard of living. </a:t>
            </a:r>
            <a:endParaRPr lang="en-AU" dirty="0"/>
          </a:p>
          <a:p>
            <a:r>
              <a:rPr lang="en-US" dirty="0"/>
              <a:t>We have already covered most of our study of economic growth with the models from previous units. </a:t>
            </a:r>
          </a:p>
          <a:p>
            <a:endParaRPr lang="en-AU" dirty="0"/>
          </a:p>
        </p:txBody>
      </p:sp>
      <p:pic>
        <p:nvPicPr>
          <p:cNvPr id="5" name="Picture 4"/>
          <p:cNvPicPr>
            <a:picLocks noChangeAspect="1"/>
          </p:cNvPicPr>
          <p:nvPr/>
        </p:nvPicPr>
        <p:blipFill>
          <a:blip r:embed="rId2"/>
          <a:stretch>
            <a:fillRect/>
          </a:stretch>
        </p:blipFill>
        <p:spPr>
          <a:xfrm>
            <a:off x="3297342" y="440686"/>
            <a:ext cx="4788822" cy="3038833"/>
          </a:xfrm>
          <a:prstGeom prst="rect">
            <a:avLst/>
          </a:prstGeom>
        </p:spPr>
      </p:pic>
    </p:spTree>
    <p:extLst>
      <p:ext uri="{BB962C8B-B14F-4D97-AF65-F5344CB8AC3E}">
        <p14:creationId xmlns:p14="http://schemas.microsoft.com/office/powerpoint/2010/main" val="4244552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of Countries by year videos</a:t>
            </a:r>
            <a:endParaRPr lang="en-US" dirty="0"/>
          </a:p>
        </p:txBody>
      </p:sp>
      <p:sp>
        <p:nvSpPr>
          <p:cNvPr id="3" name="Content Placeholder 2"/>
          <p:cNvSpPr>
            <a:spLocks noGrp="1"/>
          </p:cNvSpPr>
          <p:nvPr>
            <p:ph idx="1"/>
          </p:nvPr>
        </p:nvSpPr>
        <p:spPr/>
        <p:txBody>
          <a:bodyPr/>
          <a:lstStyle/>
          <a:p>
            <a:r>
              <a:rPr lang="en-US" dirty="0">
                <a:hlinkClick r:id="rId2"/>
              </a:rPr>
              <a:t>Top 20 Country GDP (</a:t>
            </a:r>
            <a:r>
              <a:rPr lang="en-US" dirty="0" smtClean="0">
                <a:hlinkClick r:id="rId2"/>
              </a:rPr>
              <a:t>PPP</a:t>
            </a:r>
            <a:r>
              <a:rPr lang="en-US" dirty="0">
                <a:hlinkClick r:id="rId2"/>
              </a:rPr>
              <a:t>) History &amp; Projection (1800-2040) </a:t>
            </a:r>
            <a:r>
              <a:rPr lang="en-US" dirty="0" smtClean="0">
                <a:hlinkClick r:id="rId2"/>
              </a:rPr>
              <a:t>– YouTube</a:t>
            </a:r>
            <a:endParaRPr lang="en-US" dirty="0" smtClean="0"/>
          </a:p>
          <a:p>
            <a:endParaRPr lang="en-US" dirty="0"/>
          </a:p>
          <a:p>
            <a:r>
              <a:rPr lang="en-US" dirty="0">
                <a:hlinkClick r:id="rId3"/>
              </a:rPr>
              <a:t>Top 10 Country GDP Per Capita Ranking History (1962-2017) - YouTube</a:t>
            </a:r>
            <a:endParaRPr lang="en-US" dirty="0"/>
          </a:p>
        </p:txBody>
      </p:sp>
      <p:pic>
        <p:nvPicPr>
          <p:cNvPr id="4" name="Picture 3"/>
          <p:cNvPicPr>
            <a:picLocks noChangeAspect="1"/>
          </p:cNvPicPr>
          <p:nvPr/>
        </p:nvPicPr>
        <p:blipFill>
          <a:blip r:embed="rId4"/>
          <a:stretch>
            <a:fillRect/>
          </a:stretch>
        </p:blipFill>
        <p:spPr>
          <a:xfrm>
            <a:off x="5691087" y="3985261"/>
            <a:ext cx="4996041" cy="2326639"/>
          </a:xfrm>
          <a:prstGeom prst="rect">
            <a:avLst/>
          </a:prstGeom>
        </p:spPr>
      </p:pic>
    </p:spTree>
    <p:extLst>
      <p:ext uri="{BB962C8B-B14F-4D97-AF65-F5344CB8AC3E}">
        <p14:creationId xmlns:p14="http://schemas.microsoft.com/office/powerpoint/2010/main" val="111390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877" y="553384"/>
            <a:ext cx="11428245" cy="5309534"/>
          </a:xfrm>
          <a:prstGeom prst="rect">
            <a:avLst/>
          </a:prstGeom>
        </p:spPr>
      </p:pic>
    </p:spTree>
    <p:extLst>
      <p:ext uri="{BB962C8B-B14F-4D97-AF65-F5344CB8AC3E}">
        <p14:creationId xmlns:p14="http://schemas.microsoft.com/office/powerpoint/2010/main" val="165607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5.7 Public Policy and Economic Growth</a:t>
            </a:r>
            <a:endParaRPr lang="en-US"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a:stretch>
            <a:fillRect/>
          </a:stretch>
        </p:blipFill>
        <p:spPr>
          <a:xfrm>
            <a:off x="3610897" y="3838691"/>
            <a:ext cx="8202970" cy="2815945"/>
          </a:xfrm>
          <a:prstGeom prst="rect">
            <a:avLst/>
          </a:prstGeom>
        </p:spPr>
      </p:pic>
    </p:spTree>
    <p:extLst>
      <p:ext uri="{BB962C8B-B14F-4D97-AF65-F5344CB8AC3E}">
        <p14:creationId xmlns:p14="http://schemas.microsoft.com/office/powerpoint/2010/main" val="1060110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What is supply side fiscal policy?</a:t>
            </a:r>
          </a:p>
          <a:p>
            <a:r>
              <a:rPr lang="en-US" dirty="0" smtClean="0"/>
              <a:t>How does this policy effect the ADAS model?</a:t>
            </a:r>
          </a:p>
          <a:p>
            <a:endParaRPr lang="en-US" dirty="0"/>
          </a:p>
        </p:txBody>
      </p:sp>
    </p:spTree>
    <p:extLst>
      <p:ext uri="{BB962C8B-B14F-4D97-AF65-F5344CB8AC3E}">
        <p14:creationId xmlns:p14="http://schemas.microsoft.com/office/powerpoint/2010/main" val="2808515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8" y="306132"/>
            <a:ext cx="4146755" cy="962230"/>
          </a:xfrm>
        </p:spPr>
        <p:txBody>
          <a:bodyPr>
            <a:normAutofit fontScale="90000"/>
          </a:bodyPr>
          <a:lstStyle/>
          <a:p>
            <a:r>
              <a:rPr lang="en-US" dirty="0" smtClean="0"/>
              <a:t>Supply Side Policies</a:t>
            </a:r>
            <a:endParaRPr lang="en-US" dirty="0"/>
          </a:p>
        </p:txBody>
      </p:sp>
      <p:sp>
        <p:nvSpPr>
          <p:cNvPr id="3" name="Content Placeholder 2"/>
          <p:cNvSpPr>
            <a:spLocks noGrp="1"/>
          </p:cNvSpPr>
          <p:nvPr>
            <p:ph idx="1"/>
          </p:nvPr>
        </p:nvSpPr>
        <p:spPr>
          <a:xfrm>
            <a:off x="275303" y="1470880"/>
            <a:ext cx="5201265" cy="5234719"/>
          </a:xfrm>
        </p:spPr>
        <p:txBody>
          <a:bodyPr>
            <a:normAutofit fontScale="92500" lnSpcReduction="20000"/>
          </a:bodyPr>
          <a:lstStyle/>
          <a:p>
            <a:r>
              <a:rPr lang="en-AU" dirty="0">
                <a:solidFill>
                  <a:srgbClr val="00B0F0"/>
                </a:solidFill>
              </a:rPr>
              <a:t>Government can </a:t>
            </a:r>
            <a:r>
              <a:rPr lang="en-AU" dirty="0" smtClean="0">
                <a:solidFill>
                  <a:srgbClr val="00B0F0"/>
                </a:solidFill>
              </a:rPr>
              <a:t>try to increase the LRAS </a:t>
            </a:r>
            <a:r>
              <a:rPr lang="en-AU" dirty="0"/>
              <a:t>through a variety of different policies called ‘</a:t>
            </a:r>
            <a:r>
              <a:rPr lang="en-AU" dirty="0">
                <a:solidFill>
                  <a:srgbClr val="00B0F0"/>
                </a:solidFill>
              </a:rPr>
              <a:t>Supply Side’ Policies</a:t>
            </a:r>
            <a:r>
              <a:rPr lang="en-AU" dirty="0"/>
              <a:t>.</a:t>
            </a:r>
          </a:p>
          <a:p>
            <a:r>
              <a:rPr lang="en-US" dirty="0" smtClean="0"/>
              <a:t>These policies aim to </a:t>
            </a:r>
            <a:r>
              <a:rPr lang="en-US" dirty="0" smtClean="0">
                <a:solidFill>
                  <a:srgbClr val="00B0F0"/>
                </a:solidFill>
              </a:rPr>
              <a:t>increase productivity </a:t>
            </a:r>
            <a:r>
              <a:rPr lang="en-US" dirty="0" smtClean="0"/>
              <a:t>in the economy. </a:t>
            </a:r>
          </a:p>
          <a:p>
            <a:r>
              <a:rPr lang="en-US" dirty="0" smtClean="0"/>
              <a:t>Some of these policies </a:t>
            </a:r>
            <a:r>
              <a:rPr lang="en-US" dirty="0" smtClean="0">
                <a:solidFill>
                  <a:srgbClr val="FF0000"/>
                </a:solidFill>
              </a:rPr>
              <a:t>involve</a:t>
            </a:r>
            <a:r>
              <a:rPr lang="en-US" dirty="0" smtClean="0"/>
              <a:t> </a:t>
            </a:r>
            <a:r>
              <a:rPr lang="en-US" dirty="0" smtClean="0">
                <a:solidFill>
                  <a:srgbClr val="FF0000"/>
                </a:solidFill>
              </a:rPr>
              <a:t>tax</a:t>
            </a:r>
            <a:r>
              <a:rPr lang="en-US" dirty="0" smtClean="0"/>
              <a:t>, </a:t>
            </a:r>
            <a:r>
              <a:rPr lang="en-US" dirty="0" smtClean="0">
                <a:solidFill>
                  <a:srgbClr val="FF0000"/>
                </a:solidFill>
              </a:rPr>
              <a:t>government</a:t>
            </a:r>
            <a:r>
              <a:rPr lang="en-US" dirty="0" smtClean="0"/>
              <a:t> </a:t>
            </a:r>
            <a:r>
              <a:rPr lang="en-US" dirty="0" smtClean="0">
                <a:solidFill>
                  <a:srgbClr val="FF0000"/>
                </a:solidFill>
              </a:rPr>
              <a:t>spending</a:t>
            </a:r>
            <a:r>
              <a:rPr lang="en-US" dirty="0" smtClean="0"/>
              <a:t> and </a:t>
            </a:r>
            <a:r>
              <a:rPr lang="en-US" dirty="0" smtClean="0">
                <a:solidFill>
                  <a:srgbClr val="FF0000"/>
                </a:solidFill>
              </a:rPr>
              <a:t>government</a:t>
            </a:r>
            <a:r>
              <a:rPr lang="en-US" dirty="0" smtClean="0"/>
              <a:t> </a:t>
            </a:r>
            <a:r>
              <a:rPr lang="en-US" dirty="0" smtClean="0">
                <a:solidFill>
                  <a:srgbClr val="FF0000"/>
                </a:solidFill>
              </a:rPr>
              <a:t>transfers</a:t>
            </a:r>
            <a:r>
              <a:rPr lang="en-US" dirty="0" smtClean="0"/>
              <a:t> and are therefore called supply </a:t>
            </a:r>
            <a:r>
              <a:rPr lang="en-US" dirty="0" smtClean="0">
                <a:solidFill>
                  <a:srgbClr val="FF0000"/>
                </a:solidFill>
              </a:rPr>
              <a:t>side fiscal policies</a:t>
            </a:r>
            <a:r>
              <a:rPr lang="en-US" dirty="0" smtClean="0"/>
              <a:t>.</a:t>
            </a:r>
          </a:p>
          <a:p>
            <a:pPr lvl="1"/>
            <a:r>
              <a:rPr lang="en-US" dirty="0" smtClean="0"/>
              <a:t>Usually we focus on </a:t>
            </a:r>
            <a:r>
              <a:rPr lang="en-US" dirty="0" smtClean="0">
                <a:solidFill>
                  <a:srgbClr val="00B050"/>
                </a:solidFill>
              </a:rPr>
              <a:t>the effect of fiscal policy on AD</a:t>
            </a:r>
            <a:r>
              <a:rPr lang="en-US" dirty="0" smtClean="0"/>
              <a:t>. Questions that concern the LRAS will usually make it </a:t>
            </a:r>
            <a:r>
              <a:rPr lang="en-US" dirty="0" smtClean="0">
                <a:solidFill>
                  <a:srgbClr val="00B050"/>
                </a:solidFill>
              </a:rPr>
              <a:t>clear in the wording of the question if it concerns LRAS</a:t>
            </a:r>
            <a:r>
              <a:rPr lang="en-US" dirty="0" smtClean="0"/>
              <a:t>. </a:t>
            </a:r>
          </a:p>
        </p:txBody>
      </p:sp>
      <p:sp>
        <p:nvSpPr>
          <p:cNvPr id="7" name="TextBox 6"/>
          <p:cNvSpPr txBox="1"/>
          <p:nvPr/>
        </p:nvSpPr>
        <p:spPr>
          <a:xfrm>
            <a:off x="6230290" y="1958470"/>
            <a:ext cx="5257800" cy="369332"/>
          </a:xfrm>
          <a:prstGeom prst="rect">
            <a:avLst/>
          </a:prstGeom>
          <a:solidFill>
            <a:srgbClr val="FFFF00"/>
          </a:solidFill>
        </p:spPr>
        <p:txBody>
          <a:bodyPr wrap="square" rtlCol="0">
            <a:spAutoFit/>
          </a:bodyPr>
          <a:lstStyle/>
          <a:p>
            <a:r>
              <a:rPr lang="en-US" dirty="0" smtClean="0"/>
              <a:t>The government passes policies to increase the LRAS</a:t>
            </a:r>
            <a:endParaRPr lang="en-US" dirty="0"/>
          </a:p>
        </p:txBody>
      </p:sp>
      <p:pic>
        <p:nvPicPr>
          <p:cNvPr id="5" name="Picture 4"/>
          <p:cNvPicPr>
            <a:picLocks noChangeAspect="1"/>
          </p:cNvPicPr>
          <p:nvPr/>
        </p:nvPicPr>
        <p:blipFill>
          <a:blip r:embed="rId2"/>
          <a:stretch>
            <a:fillRect/>
          </a:stretch>
        </p:blipFill>
        <p:spPr>
          <a:xfrm>
            <a:off x="5810398" y="2997231"/>
            <a:ext cx="5677692" cy="3258005"/>
          </a:xfrm>
          <a:prstGeom prst="rect">
            <a:avLst/>
          </a:prstGeom>
        </p:spPr>
      </p:pic>
      <p:sp>
        <p:nvSpPr>
          <p:cNvPr id="8" name="Down Arrow 7"/>
          <p:cNvSpPr/>
          <p:nvPr/>
        </p:nvSpPr>
        <p:spPr>
          <a:xfrm>
            <a:off x="7948246" y="2514600"/>
            <a:ext cx="1547446" cy="60975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10398" y="152400"/>
            <a:ext cx="5798896" cy="1323439"/>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Supply side policies are where the government </a:t>
            </a:r>
            <a:r>
              <a:rPr lang="en-US" sz="1600" dirty="0" err="1" smtClean="0">
                <a:solidFill>
                  <a:srgbClr val="FF0000"/>
                </a:solidFill>
              </a:rPr>
              <a:t>trie</a:t>
            </a:r>
            <a:r>
              <a:rPr lang="en-US" sz="1600" dirty="0" smtClean="0">
                <a:solidFill>
                  <a:srgbClr val="FF0000"/>
                </a:solidFill>
              </a:rPr>
              <a:t> to increase the LRAS. </a:t>
            </a:r>
          </a:p>
          <a:p>
            <a:r>
              <a:rPr lang="en-US" sz="1600" dirty="0" smtClean="0">
                <a:solidFill>
                  <a:srgbClr val="FF0000"/>
                </a:solidFill>
              </a:rPr>
              <a:t>Supply Side Fiscal Policy involves tax, government spending and government transfers.</a:t>
            </a:r>
          </a:p>
        </p:txBody>
      </p:sp>
    </p:spTree>
    <p:extLst>
      <p:ext uri="{BB962C8B-B14F-4D97-AF65-F5344CB8AC3E}">
        <p14:creationId xmlns:p14="http://schemas.microsoft.com/office/powerpoint/2010/main" val="2070130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45" y="354238"/>
            <a:ext cx="10515600" cy="528877"/>
          </a:xfrm>
        </p:spPr>
        <p:txBody>
          <a:bodyPr>
            <a:normAutofit fontScale="90000"/>
          </a:bodyPr>
          <a:lstStyle/>
          <a:p>
            <a:r>
              <a:rPr lang="en-AU" dirty="0" smtClean="0"/>
              <a:t>Supply Side Government Policies</a:t>
            </a:r>
            <a:endParaRPr lang="en-AU" dirty="0"/>
          </a:p>
        </p:txBody>
      </p:sp>
      <p:pic>
        <p:nvPicPr>
          <p:cNvPr id="4" name="Picture 3"/>
          <p:cNvPicPr>
            <a:picLocks noChangeAspect="1"/>
          </p:cNvPicPr>
          <p:nvPr/>
        </p:nvPicPr>
        <p:blipFill>
          <a:blip r:embed="rId2"/>
          <a:stretch>
            <a:fillRect/>
          </a:stretch>
        </p:blipFill>
        <p:spPr>
          <a:xfrm>
            <a:off x="642865" y="1083520"/>
            <a:ext cx="6204212" cy="1271546"/>
          </a:xfrm>
          <a:prstGeom prst="rect">
            <a:avLst/>
          </a:prstGeom>
        </p:spPr>
      </p:pic>
      <p:pic>
        <p:nvPicPr>
          <p:cNvPr id="6" name="Picture 5"/>
          <p:cNvPicPr>
            <a:picLocks noChangeAspect="1"/>
          </p:cNvPicPr>
          <p:nvPr/>
        </p:nvPicPr>
        <p:blipFill>
          <a:blip r:embed="rId3"/>
          <a:stretch>
            <a:fillRect/>
          </a:stretch>
        </p:blipFill>
        <p:spPr>
          <a:xfrm>
            <a:off x="563733" y="2355066"/>
            <a:ext cx="6119806" cy="3091448"/>
          </a:xfrm>
          <a:prstGeom prst="rect">
            <a:avLst/>
          </a:prstGeom>
        </p:spPr>
      </p:pic>
      <p:sp>
        <p:nvSpPr>
          <p:cNvPr id="3" name="TextBox 2"/>
          <p:cNvSpPr txBox="1"/>
          <p:nvPr/>
        </p:nvSpPr>
        <p:spPr>
          <a:xfrm>
            <a:off x="817685" y="5671648"/>
            <a:ext cx="7045822" cy="369332"/>
          </a:xfrm>
          <a:prstGeom prst="rect">
            <a:avLst/>
          </a:prstGeom>
          <a:noFill/>
        </p:spPr>
        <p:txBody>
          <a:bodyPr wrap="square" rtlCol="0">
            <a:spAutoFit/>
          </a:bodyPr>
          <a:lstStyle/>
          <a:p>
            <a:r>
              <a:rPr lang="en-US" dirty="0" smtClean="0"/>
              <a:t>We will go into more detail about each of these.</a:t>
            </a:r>
            <a:endParaRPr lang="en-US" dirty="0"/>
          </a:p>
        </p:txBody>
      </p:sp>
      <p:sp>
        <p:nvSpPr>
          <p:cNvPr id="7" name="Right Arrow 6"/>
          <p:cNvSpPr/>
          <p:nvPr/>
        </p:nvSpPr>
        <p:spPr>
          <a:xfrm>
            <a:off x="6755470" y="2995147"/>
            <a:ext cx="640453" cy="768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7467854" y="2133246"/>
            <a:ext cx="4342687" cy="2491945"/>
          </a:xfrm>
          <a:prstGeom prst="rect">
            <a:avLst/>
          </a:prstGeom>
        </p:spPr>
      </p:pic>
      <p:sp>
        <p:nvSpPr>
          <p:cNvPr id="8" name="TextBox 7"/>
          <p:cNvSpPr txBox="1"/>
          <p:nvPr/>
        </p:nvSpPr>
        <p:spPr>
          <a:xfrm>
            <a:off x="7798777" y="211015"/>
            <a:ext cx="3894992"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A list of policies that will potentially boost LRAS.</a:t>
            </a:r>
            <a:endParaRPr lang="en-US" dirty="0">
              <a:solidFill>
                <a:srgbClr val="FF0000"/>
              </a:solidFill>
            </a:endParaRPr>
          </a:p>
        </p:txBody>
      </p:sp>
    </p:spTree>
    <p:extLst>
      <p:ext uri="{BB962C8B-B14F-4D97-AF65-F5344CB8AC3E}">
        <p14:creationId xmlns:p14="http://schemas.microsoft.com/office/powerpoint/2010/main" val="463966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What is the idea behind supply side policies?</a:t>
            </a:r>
          </a:p>
          <a:p>
            <a:r>
              <a:rPr lang="en-US" dirty="0" smtClean="0">
                <a:solidFill>
                  <a:srgbClr val="0070C0"/>
                </a:solidFill>
              </a:rPr>
              <a:t>To increase LRAS</a:t>
            </a:r>
          </a:p>
          <a:p>
            <a:r>
              <a:rPr lang="en-US" dirty="0" smtClean="0"/>
              <a:t>When the government spends on public projects such as roads or new technology, what effect can we see on the AD/AS graph?</a:t>
            </a:r>
          </a:p>
          <a:p>
            <a:r>
              <a:rPr lang="en-US" dirty="0" smtClean="0">
                <a:solidFill>
                  <a:srgbClr val="0070C0"/>
                </a:solidFill>
              </a:rPr>
              <a:t>AD will increase in the short run. </a:t>
            </a:r>
          </a:p>
          <a:p>
            <a:r>
              <a:rPr lang="en-US" dirty="0" smtClean="0">
                <a:solidFill>
                  <a:srgbClr val="0070C0"/>
                </a:solidFill>
              </a:rPr>
              <a:t>LRAS will increase in the long run because of improved technology in future periods.</a:t>
            </a:r>
          </a:p>
          <a:p>
            <a:r>
              <a:rPr lang="en-US" dirty="0" smtClean="0"/>
              <a:t>Can tax have an effect on the LRAS?</a:t>
            </a:r>
          </a:p>
          <a:p>
            <a:r>
              <a:rPr lang="en-US" dirty="0" smtClean="0">
                <a:solidFill>
                  <a:srgbClr val="0070C0"/>
                </a:solidFill>
              </a:rPr>
              <a:t>We usually focus on the short run effects on AD but it can also affect the LRAS.</a:t>
            </a:r>
            <a:endParaRPr lang="en-US" dirty="0">
              <a:solidFill>
                <a:srgbClr val="0070C0"/>
              </a:solidFill>
            </a:endParaRPr>
          </a:p>
        </p:txBody>
      </p:sp>
    </p:spTree>
    <p:extLst>
      <p:ext uri="{BB962C8B-B14F-4D97-AF65-F5344CB8AC3E}">
        <p14:creationId xmlns:p14="http://schemas.microsoft.com/office/powerpoint/2010/main" val="35964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5460"/>
          </a:xfrm>
        </p:spPr>
        <p:txBody>
          <a:bodyPr/>
          <a:lstStyle/>
          <a:p>
            <a:r>
              <a:rPr lang="en-US" dirty="0" smtClean="0"/>
              <a:t>Supply Side Fiscal Policy Categories</a:t>
            </a:r>
            <a:endParaRPr lang="en-US" dirty="0"/>
          </a:p>
        </p:txBody>
      </p:sp>
      <p:sp>
        <p:nvSpPr>
          <p:cNvPr id="4" name="Content Placeholder 3"/>
          <p:cNvSpPr>
            <a:spLocks noGrp="1"/>
          </p:cNvSpPr>
          <p:nvPr>
            <p:ph sz="half" idx="1"/>
          </p:nvPr>
        </p:nvSpPr>
        <p:spPr>
          <a:xfrm>
            <a:off x="246186" y="1239715"/>
            <a:ext cx="3648808" cy="3727939"/>
          </a:xfrm>
          <a:solidFill>
            <a:schemeClr val="accent4">
              <a:lumMod val="20000"/>
              <a:lumOff val="80000"/>
            </a:schemeClr>
          </a:solidFill>
        </p:spPr>
        <p:txBody>
          <a:bodyPr>
            <a:normAutofit fontScale="77500" lnSpcReduction="20000"/>
          </a:bodyPr>
          <a:lstStyle/>
          <a:p>
            <a:pPr marL="0" indent="0">
              <a:buNone/>
            </a:pPr>
            <a:r>
              <a:rPr lang="en-US" b="1" u="sng" dirty="0" smtClean="0"/>
              <a:t>Decreasing Tax and Reducing Social Welfare</a:t>
            </a:r>
          </a:p>
          <a:p>
            <a:r>
              <a:rPr lang="en-US" dirty="0" smtClean="0"/>
              <a:t>People can keep more of the profit of their hard work</a:t>
            </a:r>
          </a:p>
          <a:p>
            <a:r>
              <a:rPr lang="en-US" dirty="0" smtClean="0"/>
              <a:t>People can rely on the government less</a:t>
            </a:r>
          </a:p>
          <a:p>
            <a:r>
              <a:rPr lang="en-US" dirty="0" smtClean="0"/>
              <a:t>People will work harder</a:t>
            </a:r>
          </a:p>
          <a:p>
            <a:r>
              <a:rPr lang="en-US" dirty="0" smtClean="0"/>
              <a:t>Businesses will also work harder to earn more profit</a:t>
            </a:r>
          </a:p>
          <a:p>
            <a:pPr lvl="1"/>
            <a:r>
              <a:rPr lang="en-US" dirty="0" smtClean="0"/>
              <a:t>Businesses will have more money available to invest</a:t>
            </a:r>
            <a:endParaRPr lang="en-US" dirty="0"/>
          </a:p>
        </p:txBody>
      </p:sp>
      <p:sp>
        <p:nvSpPr>
          <p:cNvPr id="5" name="Content Placeholder 4"/>
          <p:cNvSpPr>
            <a:spLocks noGrp="1"/>
          </p:cNvSpPr>
          <p:nvPr>
            <p:ph sz="half" idx="2"/>
          </p:nvPr>
        </p:nvSpPr>
        <p:spPr>
          <a:xfrm>
            <a:off x="4158762" y="1257299"/>
            <a:ext cx="3393832" cy="3727939"/>
          </a:xfrm>
          <a:solidFill>
            <a:schemeClr val="accent6">
              <a:lumMod val="20000"/>
              <a:lumOff val="80000"/>
            </a:schemeClr>
          </a:solidFill>
        </p:spPr>
        <p:txBody>
          <a:bodyPr>
            <a:normAutofit fontScale="77500" lnSpcReduction="20000"/>
          </a:bodyPr>
          <a:lstStyle/>
          <a:p>
            <a:pPr marL="0" indent="0">
              <a:buNone/>
            </a:pPr>
            <a:r>
              <a:rPr lang="en-US" b="1" u="sng" dirty="0" smtClean="0"/>
              <a:t>Encouraging/Increasing Productivity Boosting Spending</a:t>
            </a:r>
          </a:p>
          <a:p>
            <a:r>
              <a:rPr lang="en-US" dirty="0" smtClean="0"/>
              <a:t>Government spending on education, infrastructure (roads, ports, railways), science research</a:t>
            </a:r>
          </a:p>
          <a:p>
            <a:r>
              <a:rPr lang="en-US" dirty="0" smtClean="0"/>
              <a:t>Investment subsidies to businesses who invest</a:t>
            </a:r>
          </a:p>
        </p:txBody>
      </p:sp>
      <p:sp>
        <p:nvSpPr>
          <p:cNvPr id="6" name="Content Placeholder 3"/>
          <p:cNvSpPr txBox="1">
            <a:spLocks/>
          </p:cNvSpPr>
          <p:nvPr/>
        </p:nvSpPr>
        <p:spPr>
          <a:xfrm>
            <a:off x="7863253" y="1257299"/>
            <a:ext cx="3490547" cy="3727939"/>
          </a:xfrm>
          <a:prstGeom prst="rect">
            <a:avLst/>
          </a:prstGeom>
          <a:solidFill>
            <a:schemeClr val="accent5">
              <a:lumMod val="20000"/>
              <a:lumOff val="8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More Business Freedom</a:t>
            </a:r>
          </a:p>
          <a:p>
            <a:pPr marL="0" indent="0">
              <a:buNone/>
            </a:pPr>
            <a:r>
              <a:rPr lang="en-US" b="1" u="sng" dirty="0" smtClean="0"/>
              <a:t>(Less Rules and Regulations)</a:t>
            </a:r>
          </a:p>
          <a:p>
            <a:r>
              <a:rPr lang="en-US" dirty="0" smtClean="0"/>
              <a:t>Reducing Union Power</a:t>
            </a:r>
          </a:p>
          <a:p>
            <a:r>
              <a:rPr lang="en-US" dirty="0" smtClean="0"/>
              <a:t>Reducing the minimum wage</a:t>
            </a:r>
          </a:p>
          <a:p>
            <a:r>
              <a:rPr lang="en-US" dirty="0" smtClean="0"/>
              <a:t>Reducing environmental regulation</a:t>
            </a:r>
          </a:p>
          <a:p>
            <a:r>
              <a:rPr lang="en-US" dirty="0"/>
              <a:t>Privatization – Reducing Government agencies and giving these to private </a:t>
            </a:r>
            <a:r>
              <a:rPr lang="en-US" dirty="0" smtClean="0"/>
              <a:t>companies</a:t>
            </a:r>
            <a:endParaRPr lang="en-US" dirty="0"/>
          </a:p>
        </p:txBody>
      </p:sp>
      <p:pic>
        <p:nvPicPr>
          <p:cNvPr id="7" name="Picture 6"/>
          <p:cNvPicPr>
            <a:picLocks noChangeAspect="1"/>
          </p:cNvPicPr>
          <p:nvPr/>
        </p:nvPicPr>
        <p:blipFill>
          <a:blip r:embed="rId2"/>
          <a:stretch>
            <a:fillRect/>
          </a:stretch>
        </p:blipFill>
        <p:spPr>
          <a:xfrm>
            <a:off x="133593" y="4303458"/>
            <a:ext cx="2890362" cy="1363560"/>
          </a:xfrm>
          <a:prstGeom prst="rect">
            <a:avLst/>
          </a:prstGeom>
        </p:spPr>
      </p:pic>
      <p:pic>
        <p:nvPicPr>
          <p:cNvPr id="8" name="Picture 7"/>
          <p:cNvPicPr>
            <a:picLocks noChangeAspect="1"/>
          </p:cNvPicPr>
          <p:nvPr/>
        </p:nvPicPr>
        <p:blipFill>
          <a:blip r:embed="rId3"/>
          <a:stretch>
            <a:fillRect/>
          </a:stretch>
        </p:blipFill>
        <p:spPr>
          <a:xfrm>
            <a:off x="4492581" y="5261894"/>
            <a:ext cx="2062911" cy="1221061"/>
          </a:xfrm>
          <a:prstGeom prst="rect">
            <a:avLst/>
          </a:prstGeom>
        </p:spPr>
      </p:pic>
      <p:pic>
        <p:nvPicPr>
          <p:cNvPr id="9" name="Picture 8"/>
          <p:cNvPicPr>
            <a:picLocks noChangeAspect="1"/>
          </p:cNvPicPr>
          <p:nvPr/>
        </p:nvPicPr>
        <p:blipFill>
          <a:blip r:embed="rId4"/>
          <a:stretch>
            <a:fillRect/>
          </a:stretch>
        </p:blipFill>
        <p:spPr>
          <a:xfrm>
            <a:off x="5778305" y="4566803"/>
            <a:ext cx="2038057" cy="1164604"/>
          </a:xfrm>
          <a:prstGeom prst="rect">
            <a:avLst/>
          </a:prstGeom>
        </p:spPr>
      </p:pic>
      <p:pic>
        <p:nvPicPr>
          <p:cNvPr id="10" name="Picture 9"/>
          <p:cNvPicPr>
            <a:picLocks noChangeAspect="1"/>
          </p:cNvPicPr>
          <p:nvPr/>
        </p:nvPicPr>
        <p:blipFill>
          <a:blip r:embed="rId5"/>
          <a:stretch>
            <a:fillRect/>
          </a:stretch>
        </p:blipFill>
        <p:spPr>
          <a:xfrm>
            <a:off x="4492581" y="3905370"/>
            <a:ext cx="1871085" cy="1218196"/>
          </a:xfrm>
          <a:prstGeom prst="rect">
            <a:avLst/>
          </a:prstGeom>
        </p:spPr>
      </p:pic>
      <p:pic>
        <p:nvPicPr>
          <p:cNvPr id="3" name="Picture 2"/>
          <p:cNvPicPr>
            <a:picLocks noChangeAspect="1"/>
          </p:cNvPicPr>
          <p:nvPr/>
        </p:nvPicPr>
        <p:blipFill>
          <a:blip r:embed="rId6"/>
          <a:stretch>
            <a:fillRect/>
          </a:stretch>
        </p:blipFill>
        <p:spPr>
          <a:xfrm>
            <a:off x="9947147" y="4518488"/>
            <a:ext cx="1321659" cy="1793377"/>
          </a:xfrm>
          <a:prstGeom prst="rect">
            <a:avLst/>
          </a:prstGeom>
        </p:spPr>
      </p:pic>
      <p:pic>
        <p:nvPicPr>
          <p:cNvPr id="11" name="Picture 10"/>
          <p:cNvPicPr>
            <a:picLocks noChangeAspect="1"/>
          </p:cNvPicPr>
          <p:nvPr/>
        </p:nvPicPr>
        <p:blipFill>
          <a:blip r:embed="rId7"/>
          <a:stretch>
            <a:fillRect/>
          </a:stretch>
        </p:blipFill>
        <p:spPr>
          <a:xfrm>
            <a:off x="8475290" y="4703132"/>
            <a:ext cx="1590616" cy="1071282"/>
          </a:xfrm>
          <a:prstGeom prst="rect">
            <a:avLst/>
          </a:prstGeom>
        </p:spPr>
      </p:pic>
      <p:pic>
        <p:nvPicPr>
          <p:cNvPr id="12" name="Picture 11"/>
          <p:cNvPicPr>
            <a:picLocks noChangeAspect="1"/>
          </p:cNvPicPr>
          <p:nvPr/>
        </p:nvPicPr>
        <p:blipFill>
          <a:blip r:embed="rId8"/>
          <a:stretch>
            <a:fillRect/>
          </a:stretch>
        </p:blipFill>
        <p:spPr>
          <a:xfrm>
            <a:off x="2200755" y="5149105"/>
            <a:ext cx="1555898" cy="1529527"/>
          </a:xfrm>
          <a:prstGeom prst="rect">
            <a:avLst/>
          </a:prstGeom>
        </p:spPr>
      </p:pic>
      <p:sp>
        <p:nvSpPr>
          <p:cNvPr id="13" name="Down Arrow 12"/>
          <p:cNvSpPr/>
          <p:nvPr/>
        </p:nvSpPr>
        <p:spPr>
          <a:xfrm>
            <a:off x="3141572" y="5613051"/>
            <a:ext cx="449786" cy="5187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5460"/>
          </a:xfrm>
        </p:spPr>
        <p:txBody>
          <a:bodyPr/>
          <a:lstStyle/>
          <a:p>
            <a:r>
              <a:rPr lang="en-US" dirty="0" smtClean="0"/>
              <a:t>Supply Side Fiscal Policy Categories</a:t>
            </a:r>
            <a:endParaRPr lang="en-US" dirty="0"/>
          </a:p>
        </p:txBody>
      </p:sp>
      <p:sp>
        <p:nvSpPr>
          <p:cNvPr id="4" name="Content Placeholder 3"/>
          <p:cNvSpPr>
            <a:spLocks noGrp="1"/>
          </p:cNvSpPr>
          <p:nvPr>
            <p:ph sz="half" idx="1"/>
          </p:nvPr>
        </p:nvSpPr>
        <p:spPr>
          <a:xfrm>
            <a:off x="246186" y="1239715"/>
            <a:ext cx="3648808" cy="3727939"/>
          </a:xfrm>
          <a:solidFill>
            <a:schemeClr val="accent4">
              <a:lumMod val="20000"/>
              <a:lumOff val="80000"/>
            </a:schemeClr>
          </a:solidFill>
        </p:spPr>
        <p:txBody>
          <a:bodyPr>
            <a:normAutofit fontScale="77500" lnSpcReduction="20000"/>
          </a:bodyPr>
          <a:lstStyle/>
          <a:p>
            <a:pPr marL="0" indent="0">
              <a:buNone/>
            </a:pPr>
            <a:r>
              <a:rPr lang="en-US" b="1" u="sng" dirty="0" smtClean="0"/>
              <a:t>Decreasing Tax and Reducing Social Welfare</a:t>
            </a:r>
          </a:p>
          <a:p>
            <a:r>
              <a:rPr lang="en-US" dirty="0" smtClean="0"/>
              <a:t>People can keep more of the profit of their hard work</a:t>
            </a:r>
          </a:p>
          <a:p>
            <a:r>
              <a:rPr lang="en-US" dirty="0" smtClean="0"/>
              <a:t>People can rely on the government less</a:t>
            </a:r>
          </a:p>
          <a:p>
            <a:r>
              <a:rPr lang="en-US" dirty="0" smtClean="0"/>
              <a:t>People will work harder</a:t>
            </a:r>
          </a:p>
          <a:p>
            <a:r>
              <a:rPr lang="en-US" dirty="0" smtClean="0"/>
              <a:t>Businesses will also work harder to earn more profit</a:t>
            </a:r>
          </a:p>
          <a:p>
            <a:pPr lvl="1"/>
            <a:r>
              <a:rPr lang="en-US" dirty="0" smtClean="0"/>
              <a:t>Businesses will have more money available to invest</a:t>
            </a:r>
            <a:endParaRPr lang="en-US" dirty="0"/>
          </a:p>
        </p:txBody>
      </p:sp>
      <p:sp>
        <p:nvSpPr>
          <p:cNvPr id="5" name="Content Placeholder 4"/>
          <p:cNvSpPr>
            <a:spLocks noGrp="1"/>
          </p:cNvSpPr>
          <p:nvPr>
            <p:ph sz="half" idx="2"/>
          </p:nvPr>
        </p:nvSpPr>
        <p:spPr>
          <a:xfrm>
            <a:off x="4158762" y="1257299"/>
            <a:ext cx="3393832" cy="3727939"/>
          </a:xfrm>
          <a:solidFill>
            <a:schemeClr val="accent6">
              <a:lumMod val="20000"/>
              <a:lumOff val="80000"/>
            </a:schemeClr>
          </a:solidFill>
        </p:spPr>
        <p:txBody>
          <a:bodyPr>
            <a:normAutofit fontScale="77500" lnSpcReduction="20000"/>
          </a:bodyPr>
          <a:lstStyle/>
          <a:p>
            <a:pPr marL="0" indent="0">
              <a:buNone/>
            </a:pPr>
            <a:r>
              <a:rPr lang="en-US" b="1" u="sng" dirty="0" smtClean="0"/>
              <a:t>Encouraging/Increasing Productivity Boosting Spending</a:t>
            </a:r>
          </a:p>
          <a:p>
            <a:r>
              <a:rPr lang="en-US" dirty="0" smtClean="0"/>
              <a:t>Government spending on education, infrastructure (roads, ports, railways), science research</a:t>
            </a:r>
          </a:p>
          <a:p>
            <a:r>
              <a:rPr lang="en-US" dirty="0" smtClean="0"/>
              <a:t>Investment subsidies to businesses who invest</a:t>
            </a:r>
          </a:p>
        </p:txBody>
      </p:sp>
      <p:sp>
        <p:nvSpPr>
          <p:cNvPr id="6" name="Content Placeholder 3"/>
          <p:cNvSpPr txBox="1">
            <a:spLocks/>
          </p:cNvSpPr>
          <p:nvPr/>
        </p:nvSpPr>
        <p:spPr>
          <a:xfrm>
            <a:off x="7863253" y="1257299"/>
            <a:ext cx="3490547" cy="3727939"/>
          </a:xfrm>
          <a:prstGeom prst="rect">
            <a:avLst/>
          </a:prstGeom>
          <a:solidFill>
            <a:schemeClr val="accent5">
              <a:lumMod val="20000"/>
              <a:lumOff val="8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More Business Freedom</a:t>
            </a:r>
          </a:p>
          <a:p>
            <a:pPr marL="0" indent="0">
              <a:buNone/>
            </a:pPr>
            <a:r>
              <a:rPr lang="en-US" b="1" u="sng" dirty="0" smtClean="0"/>
              <a:t>(Less Rules and Regulations)</a:t>
            </a:r>
          </a:p>
          <a:p>
            <a:r>
              <a:rPr lang="en-US" dirty="0" smtClean="0"/>
              <a:t>Reducing Union Power</a:t>
            </a:r>
          </a:p>
          <a:p>
            <a:r>
              <a:rPr lang="en-US" dirty="0" smtClean="0"/>
              <a:t>Reducing the minimum wage</a:t>
            </a:r>
          </a:p>
          <a:p>
            <a:r>
              <a:rPr lang="en-US" dirty="0" smtClean="0"/>
              <a:t>Reducing environmental regulation</a:t>
            </a:r>
          </a:p>
          <a:p>
            <a:r>
              <a:rPr lang="en-US" dirty="0"/>
              <a:t>Privatization – Reducing Government agencies and giving these to private </a:t>
            </a:r>
            <a:r>
              <a:rPr lang="en-US" dirty="0" smtClean="0"/>
              <a:t>companies</a:t>
            </a:r>
            <a:endParaRPr lang="en-US" dirty="0"/>
          </a:p>
        </p:txBody>
      </p:sp>
      <p:pic>
        <p:nvPicPr>
          <p:cNvPr id="7" name="Picture 6"/>
          <p:cNvPicPr>
            <a:picLocks noChangeAspect="1"/>
          </p:cNvPicPr>
          <p:nvPr/>
        </p:nvPicPr>
        <p:blipFill>
          <a:blip r:embed="rId2"/>
          <a:stretch>
            <a:fillRect/>
          </a:stretch>
        </p:blipFill>
        <p:spPr>
          <a:xfrm>
            <a:off x="133593" y="4303458"/>
            <a:ext cx="2890362" cy="1363560"/>
          </a:xfrm>
          <a:prstGeom prst="rect">
            <a:avLst/>
          </a:prstGeom>
        </p:spPr>
      </p:pic>
      <p:pic>
        <p:nvPicPr>
          <p:cNvPr id="8" name="Picture 7"/>
          <p:cNvPicPr>
            <a:picLocks noChangeAspect="1"/>
          </p:cNvPicPr>
          <p:nvPr/>
        </p:nvPicPr>
        <p:blipFill>
          <a:blip r:embed="rId3"/>
          <a:stretch>
            <a:fillRect/>
          </a:stretch>
        </p:blipFill>
        <p:spPr>
          <a:xfrm>
            <a:off x="4492581" y="5261894"/>
            <a:ext cx="2062911" cy="1221061"/>
          </a:xfrm>
          <a:prstGeom prst="rect">
            <a:avLst/>
          </a:prstGeom>
        </p:spPr>
      </p:pic>
      <p:pic>
        <p:nvPicPr>
          <p:cNvPr id="9" name="Picture 8"/>
          <p:cNvPicPr>
            <a:picLocks noChangeAspect="1"/>
          </p:cNvPicPr>
          <p:nvPr/>
        </p:nvPicPr>
        <p:blipFill>
          <a:blip r:embed="rId4"/>
          <a:stretch>
            <a:fillRect/>
          </a:stretch>
        </p:blipFill>
        <p:spPr>
          <a:xfrm>
            <a:off x="5778305" y="4566803"/>
            <a:ext cx="2038057" cy="1164604"/>
          </a:xfrm>
          <a:prstGeom prst="rect">
            <a:avLst/>
          </a:prstGeom>
        </p:spPr>
      </p:pic>
      <p:pic>
        <p:nvPicPr>
          <p:cNvPr id="10" name="Picture 9"/>
          <p:cNvPicPr>
            <a:picLocks noChangeAspect="1"/>
          </p:cNvPicPr>
          <p:nvPr/>
        </p:nvPicPr>
        <p:blipFill>
          <a:blip r:embed="rId5"/>
          <a:stretch>
            <a:fillRect/>
          </a:stretch>
        </p:blipFill>
        <p:spPr>
          <a:xfrm>
            <a:off x="4492581" y="3905370"/>
            <a:ext cx="1871085" cy="1218196"/>
          </a:xfrm>
          <a:prstGeom prst="rect">
            <a:avLst/>
          </a:prstGeom>
        </p:spPr>
      </p:pic>
      <p:pic>
        <p:nvPicPr>
          <p:cNvPr id="3" name="Picture 2"/>
          <p:cNvPicPr>
            <a:picLocks noChangeAspect="1"/>
          </p:cNvPicPr>
          <p:nvPr/>
        </p:nvPicPr>
        <p:blipFill>
          <a:blip r:embed="rId6"/>
          <a:stretch>
            <a:fillRect/>
          </a:stretch>
        </p:blipFill>
        <p:spPr>
          <a:xfrm>
            <a:off x="9947147" y="4518488"/>
            <a:ext cx="1321659" cy="1793377"/>
          </a:xfrm>
          <a:prstGeom prst="rect">
            <a:avLst/>
          </a:prstGeom>
        </p:spPr>
      </p:pic>
      <p:pic>
        <p:nvPicPr>
          <p:cNvPr id="11" name="Picture 10"/>
          <p:cNvPicPr>
            <a:picLocks noChangeAspect="1"/>
          </p:cNvPicPr>
          <p:nvPr/>
        </p:nvPicPr>
        <p:blipFill>
          <a:blip r:embed="rId7"/>
          <a:stretch>
            <a:fillRect/>
          </a:stretch>
        </p:blipFill>
        <p:spPr>
          <a:xfrm>
            <a:off x="8475290" y="4703132"/>
            <a:ext cx="1590616" cy="1071282"/>
          </a:xfrm>
          <a:prstGeom prst="rect">
            <a:avLst/>
          </a:prstGeom>
        </p:spPr>
      </p:pic>
      <p:pic>
        <p:nvPicPr>
          <p:cNvPr id="12" name="Picture 11"/>
          <p:cNvPicPr>
            <a:picLocks noChangeAspect="1"/>
          </p:cNvPicPr>
          <p:nvPr/>
        </p:nvPicPr>
        <p:blipFill>
          <a:blip r:embed="rId8"/>
          <a:stretch>
            <a:fillRect/>
          </a:stretch>
        </p:blipFill>
        <p:spPr>
          <a:xfrm>
            <a:off x="2200755" y="5149105"/>
            <a:ext cx="1555898" cy="1529527"/>
          </a:xfrm>
          <a:prstGeom prst="rect">
            <a:avLst/>
          </a:prstGeom>
        </p:spPr>
      </p:pic>
      <p:sp>
        <p:nvSpPr>
          <p:cNvPr id="13" name="Down Arrow 12"/>
          <p:cNvSpPr/>
          <p:nvPr/>
        </p:nvSpPr>
        <p:spPr>
          <a:xfrm>
            <a:off x="3141572" y="5613051"/>
            <a:ext cx="449786" cy="5187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p:cNvSpPr/>
          <p:nvPr/>
        </p:nvSpPr>
        <p:spPr>
          <a:xfrm>
            <a:off x="-888022" y="105508"/>
            <a:ext cx="5943600" cy="6377447"/>
          </a:xfrm>
          <a:prstGeom prst="donut">
            <a:avLst>
              <a:gd name="adj" fmla="val 604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632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3" y="52017"/>
            <a:ext cx="5210793" cy="1140946"/>
          </a:xfrm>
        </p:spPr>
        <p:txBody>
          <a:bodyPr>
            <a:normAutofit fontScale="90000"/>
          </a:bodyPr>
          <a:lstStyle/>
          <a:p>
            <a:r>
              <a:rPr lang="en-US" dirty="0" smtClean="0"/>
              <a:t>Income Tax and the Incentive to Work Hard</a:t>
            </a:r>
            <a:endParaRPr lang="en-US" dirty="0"/>
          </a:p>
        </p:txBody>
      </p:sp>
      <p:sp>
        <p:nvSpPr>
          <p:cNvPr id="3" name="Content Placeholder 2"/>
          <p:cNvSpPr>
            <a:spLocks noGrp="1"/>
          </p:cNvSpPr>
          <p:nvPr>
            <p:ph idx="1"/>
          </p:nvPr>
        </p:nvSpPr>
        <p:spPr>
          <a:xfrm>
            <a:off x="454742" y="2778368"/>
            <a:ext cx="5759244" cy="2488223"/>
          </a:xfrm>
        </p:spPr>
        <p:txBody>
          <a:bodyPr>
            <a:normAutofit/>
          </a:bodyPr>
          <a:lstStyle/>
          <a:p>
            <a:r>
              <a:rPr lang="en-US" sz="1600" dirty="0" smtClean="0">
                <a:solidFill>
                  <a:srgbClr val="00B050"/>
                </a:solidFill>
              </a:rPr>
              <a:t>Lower income taxes </a:t>
            </a:r>
            <a:r>
              <a:rPr lang="en-US" sz="1600" dirty="0" smtClean="0"/>
              <a:t>generally </a:t>
            </a:r>
            <a:r>
              <a:rPr lang="en-US" sz="1600" dirty="0" smtClean="0">
                <a:solidFill>
                  <a:srgbClr val="00B050"/>
                </a:solidFill>
              </a:rPr>
              <a:t>give individuals and businesses an incentive to work harder </a:t>
            </a:r>
            <a:r>
              <a:rPr lang="en-US" sz="1600" dirty="0" smtClean="0"/>
              <a:t>and make more profit.</a:t>
            </a:r>
          </a:p>
          <a:p>
            <a:pPr lvl="1"/>
            <a:r>
              <a:rPr lang="en-US" sz="1400" dirty="0" smtClean="0"/>
              <a:t>This is because </a:t>
            </a:r>
            <a:r>
              <a:rPr lang="en-US" sz="1400" dirty="0" smtClean="0">
                <a:solidFill>
                  <a:srgbClr val="00B050"/>
                </a:solidFill>
              </a:rPr>
              <a:t>they get to keep all of the results of their hard work</a:t>
            </a:r>
            <a:r>
              <a:rPr lang="en-US" sz="1400" dirty="0" smtClean="0"/>
              <a:t>.</a:t>
            </a:r>
          </a:p>
          <a:p>
            <a:pPr lvl="1"/>
            <a:r>
              <a:rPr lang="en-US" sz="1400" dirty="0" err="1" smtClean="0"/>
              <a:t>Eg</a:t>
            </a:r>
            <a:r>
              <a:rPr lang="en-US" sz="1400" dirty="0" smtClean="0"/>
              <a:t>. By working 30% harder you could make 30% more profit. If tax is low then you can keep more of that extra profit. If tax is high then your effort does not give you as much of a reward/payoff. </a:t>
            </a:r>
            <a:r>
              <a:rPr lang="en-US" sz="1400" dirty="0" err="1" smtClean="0"/>
              <a:t>Eg</a:t>
            </a:r>
            <a:r>
              <a:rPr lang="en-US" sz="1400" dirty="0" smtClean="0"/>
              <a:t>. You work 30% harder but only get to keep 15% of the extra profit. </a:t>
            </a:r>
          </a:p>
          <a:p>
            <a:pPr lvl="1"/>
            <a:r>
              <a:rPr lang="en-US" sz="1400" dirty="0" smtClean="0"/>
              <a:t>Note: We are referring to income tax and not taxes such as a consumption/sales tax on cigarettes etc.</a:t>
            </a:r>
            <a:endParaRPr lang="en-US" sz="1400" dirty="0"/>
          </a:p>
        </p:txBody>
      </p:sp>
      <p:pic>
        <p:nvPicPr>
          <p:cNvPr id="4" name="Picture 3"/>
          <p:cNvPicPr>
            <a:picLocks noChangeAspect="1"/>
          </p:cNvPicPr>
          <p:nvPr/>
        </p:nvPicPr>
        <p:blipFill>
          <a:blip r:embed="rId2"/>
          <a:stretch>
            <a:fillRect/>
          </a:stretch>
        </p:blipFill>
        <p:spPr>
          <a:xfrm>
            <a:off x="7464165" y="3240781"/>
            <a:ext cx="3408140" cy="2267340"/>
          </a:xfrm>
          <a:prstGeom prst="rect">
            <a:avLst/>
          </a:prstGeom>
        </p:spPr>
      </p:pic>
      <p:pic>
        <p:nvPicPr>
          <p:cNvPr id="5" name="Picture 4"/>
          <p:cNvPicPr>
            <a:picLocks noChangeAspect="1"/>
          </p:cNvPicPr>
          <p:nvPr/>
        </p:nvPicPr>
        <p:blipFill>
          <a:blip r:embed="rId3"/>
          <a:stretch>
            <a:fillRect/>
          </a:stretch>
        </p:blipFill>
        <p:spPr>
          <a:xfrm>
            <a:off x="5933058" y="172103"/>
            <a:ext cx="3209740" cy="2517112"/>
          </a:xfrm>
          <a:prstGeom prst="rect">
            <a:avLst/>
          </a:prstGeom>
        </p:spPr>
      </p:pic>
      <p:sp>
        <p:nvSpPr>
          <p:cNvPr id="6" name="TextBox 5"/>
          <p:cNvSpPr txBox="1"/>
          <p:nvPr/>
        </p:nvSpPr>
        <p:spPr>
          <a:xfrm>
            <a:off x="9311148" y="471331"/>
            <a:ext cx="2811336" cy="2308324"/>
          </a:xfrm>
          <a:prstGeom prst="rect">
            <a:avLst/>
          </a:prstGeom>
          <a:noFill/>
        </p:spPr>
        <p:txBody>
          <a:bodyPr wrap="square" rtlCol="0">
            <a:spAutoFit/>
          </a:bodyPr>
          <a:lstStyle/>
          <a:p>
            <a:r>
              <a:rPr lang="en-US" sz="2400" dirty="0" smtClean="0"/>
              <a:t>High income tax? If I work hard I’ll have to give my money to the government. So I’ll just do enough to keep my job.</a:t>
            </a:r>
            <a:endParaRPr lang="en-US" sz="2400" dirty="0"/>
          </a:p>
        </p:txBody>
      </p:sp>
      <p:sp>
        <p:nvSpPr>
          <p:cNvPr id="7" name="TextBox 6"/>
          <p:cNvSpPr txBox="1"/>
          <p:nvPr/>
        </p:nvSpPr>
        <p:spPr>
          <a:xfrm>
            <a:off x="6971071" y="5597473"/>
            <a:ext cx="4394329" cy="1200329"/>
          </a:xfrm>
          <a:prstGeom prst="rect">
            <a:avLst/>
          </a:prstGeom>
          <a:noFill/>
        </p:spPr>
        <p:txBody>
          <a:bodyPr wrap="square" rtlCol="0">
            <a:spAutoFit/>
          </a:bodyPr>
          <a:lstStyle/>
          <a:p>
            <a:r>
              <a:rPr lang="en-US" sz="2400" dirty="0" smtClean="0"/>
              <a:t>Low tax? I get to keep all the extra money I can make. So I’ll work harder!</a:t>
            </a:r>
            <a:endParaRPr lang="en-US" sz="2400" dirty="0"/>
          </a:p>
        </p:txBody>
      </p:sp>
      <p:sp>
        <p:nvSpPr>
          <p:cNvPr id="8" name="TextBox 7"/>
          <p:cNvSpPr txBox="1"/>
          <p:nvPr/>
        </p:nvSpPr>
        <p:spPr>
          <a:xfrm>
            <a:off x="838200" y="5860026"/>
            <a:ext cx="5375787"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Lower income taxes incentivize businesses and individuals to work harder to pursue more profit. </a:t>
            </a:r>
            <a:endParaRPr lang="en-US" dirty="0">
              <a:solidFill>
                <a:srgbClr val="FF0000"/>
              </a:solidFill>
            </a:endParaRPr>
          </a:p>
        </p:txBody>
      </p:sp>
      <p:sp>
        <p:nvSpPr>
          <p:cNvPr id="9" name="TextBox 8"/>
          <p:cNvSpPr txBox="1"/>
          <p:nvPr/>
        </p:nvSpPr>
        <p:spPr>
          <a:xfrm>
            <a:off x="271603" y="4829567"/>
            <a:ext cx="5942383" cy="830997"/>
          </a:xfrm>
          <a:prstGeom prst="rect">
            <a:avLst/>
          </a:prstGeom>
          <a:solidFill>
            <a:schemeClr val="accent1">
              <a:lumMod val="20000"/>
              <a:lumOff val="80000"/>
            </a:schemeClr>
          </a:solidFill>
        </p:spPr>
        <p:txBody>
          <a:bodyPr wrap="square" rtlCol="0">
            <a:spAutoFit/>
          </a:bodyPr>
          <a:lstStyle/>
          <a:p>
            <a:r>
              <a:rPr lang="en-US" sz="1600" dirty="0" smtClean="0"/>
              <a:t>Note: Sales tax which is the percentage of tax paid when you purchase an item may discourage consumption, but it does not discourage people from working. </a:t>
            </a:r>
            <a:endParaRPr lang="en-US" sz="1600" dirty="0"/>
          </a:p>
        </p:txBody>
      </p:sp>
      <p:sp>
        <p:nvSpPr>
          <p:cNvPr id="10" name="Rectangle 9"/>
          <p:cNvSpPr/>
          <p:nvPr/>
        </p:nvSpPr>
        <p:spPr>
          <a:xfrm>
            <a:off x="194794" y="1281321"/>
            <a:ext cx="5569914" cy="1477328"/>
          </a:xfrm>
          <a:prstGeom prst="rect">
            <a:avLst/>
          </a:prstGeom>
          <a:solidFill>
            <a:schemeClr val="accent4">
              <a:lumMod val="20000"/>
              <a:lumOff val="80000"/>
            </a:schemeClr>
          </a:solidFill>
        </p:spPr>
        <p:txBody>
          <a:bodyPr wrap="square">
            <a:spAutoFit/>
          </a:bodyPr>
          <a:lstStyle/>
          <a:p>
            <a:r>
              <a:rPr lang="en-US" b="1" u="sng" dirty="0" smtClean="0"/>
              <a:t>What is an incentive?</a:t>
            </a:r>
          </a:p>
          <a:p>
            <a:r>
              <a:rPr lang="en-US" dirty="0" smtClean="0"/>
              <a:t>So </a:t>
            </a:r>
            <a:r>
              <a:rPr lang="en-US" dirty="0"/>
              <a:t>much of human behavior can be explained through incentives.</a:t>
            </a:r>
          </a:p>
          <a:p>
            <a:r>
              <a:rPr lang="en-US" dirty="0"/>
              <a:t>An </a:t>
            </a:r>
            <a:r>
              <a:rPr lang="en-US" dirty="0">
                <a:solidFill>
                  <a:srgbClr val="00B0F0"/>
                </a:solidFill>
              </a:rPr>
              <a:t>incentive</a:t>
            </a:r>
            <a:r>
              <a:rPr lang="en-US" dirty="0"/>
              <a:t> is </a:t>
            </a:r>
            <a:r>
              <a:rPr lang="en-US" dirty="0">
                <a:solidFill>
                  <a:srgbClr val="00B0F0"/>
                </a:solidFill>
              </a:rPr>
              <a:t>something that pushes people to act in a certain way</a:t>
            </a:r>
            <a:r>
              <a:rPr lang="en-US" dirty="0"/>
              <a:t>.</a:t>
            </a:r>
          </a:p>
        </p:txBody>
      </p:sp>
    </p:spTree>
    <p:extLst>
      <p:ext uri="{BB962C8B-B14F-4D97-AF65-F5344CB8AC3E}">
        <p14:creationId xmlns:p14="http://schemas.microsoft.com/office/powerpoint/2010/main" val="7385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Students will be able to define ‘What is economic growth?’</a:t>
            </a:r>
          </a:p>
          <a:p>
            <a:r>
              <a:rPr lang="en-US" dirty="0" smtClean="0"/>
              <a:t>Students will understand ‘What are the determinants of economic growth?’</a:t>
            </a:r>
          </a:p>
          <a:p>
            <a:r>
              <a:rPr lang="en-US" dirty="0" smtClean="0"/>
              <a:t>Students will learn how can economic growth be graphed.</a:t>
            </a:r>
          </a:p>
          <a:p>
            <a:endParaRPr lang="en-US" dirty="0"/>
          </a:p>
        </p:txBody>
      </p:sp>
    </p:spTree>
    <p:extLst>
      <p:ext uri="{BB962C8B-B14F-4D97-AF65-F5344CB8AC3E}">
        <p14:creationId xmlns:p14="http://schemas.microsoft.com/office/powerpoint/2010/main" val="4079298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786"/>
            <a:ext cx="10515600" cy="1325563"/>
          </a:xfrm>
        </p:spPr>
        <p:txBody>
          <a:bodyPr/>
          <a:lstStyle/>
          <a:p>
            <a:r>
              <a:rPr lang="en-US" dirty="0" smtClean="0"/>
              <a:t>Business Tax/Corporate Tax and Investment</a:t>
            </a:r>
            <a:endParaRPr lang="en-US" dirty="0"/>
          </a:p>
        </p:txBody>
      </p:sp>
      <p:sp>
        <p:nvSpPr>
          <p:cNvPr id="3" name="Content Placeholder 2"/>
          <p:cNvSpPr>
            <a:spLocks noGrp="1"/>
          </p:cNvSpPr>
          <p:nvPr>
            <p:ph idx="1"/>
          </p:nvPr>
        </p:nvSpPr>
        <p:spPr>
          <a:xfrm>
            <a:off x="430195" y="1591369"/>
            <a:ext cx="6172200" cy="4339371"/>
          </a:xfrm>
        </p:spPr>
        <p:txBody>
          <a:bodyPr/>
          <a:lstStyle/>
          <a:p>
            <a:r>
              <a:rPr lang="en-US" dirty="0" smtClean="0"/>
              <a:t>According to supply side economics, </a:t>
            </a:r>
            <a:r>
              <a:rPr lang="en-US" dirty="0" smtClean="0">
                <a:solidFill>
                  <a:srgbClr val="00B0F0"/>
                </a:solidFill>
              </a:rPr>
              <a:t>lowering business taxes </a:t>
            </a:r>
            <a:r>
              <a:rPr lang="en-US" dirty="0" smtClean="0"/>
              <a:t>will lead to </a:t>
            </a:r>
            <a:r>
              <a:rPr lang="en-US" dirty="0" smtClean="0">
                <a:solidFill>
                  <a:srgbClr val="00B0F0"/>
                </a:solidFill>
              </a:rPr>
              <a:t>greater business profits</a:t>
            </a:r>
            <a:r>
              <a:rPr lang="en-US" dirty="0" smtClean="0"/>
              <a:t>.</a:t>
            </a:r>
          </a:p>
          <a:p>
            <a:r>
              <a:rPr lang="en-US" dirty="0" smtClean="0"/>
              <a:t>With these profits, businesses will have </a:t>
            </a:r>
            <a:r>
              <a:rPr lang="en-US" dirty="0" smtClean="0">
                <a:solidFill>
                  <a:srgbClr val="00B0F0"/>
                </a:solidFill>
              </a:rPr>
              <a:t>more money to invest</a:t>
            </a:r>
            <a:r>
              <a:rPr lang="en-US" dirty="0" smtClean="0"/>
              <a:t>.</a:t>
            </a:r>
          </a:p>
          <a:p>
            <a:pPr lvl="1"/>
            <a:r>
              <a:rPr lang="en-US" dirty="0" smtClean="0"/>
              <a:t>This extra investment will </a:t>
            </a:r>
            <a:r>
              <a:rPr lang="en-US" dirty="0" smtClean="0">
                <a:solidFill>
                  <a:srgbClr val="00B0F0"/>
                </a:solidFill>
              </a:rPr>
              <a:t>boost the economy in the long run</a:t>
            </a:r>
            <a:r>
              <a:rPr lang="en-US" dirty="0">
                <a:solidFill>
                  <a:srgbClr val="00B0F0"/>
                </a:solidFill>
              </a:rPr>
              <a:t> </a:t>
            </a:r>
            <a:r>
              <a:rPr lang="en-US" dirty="0" smtClean="0"/>
              <a:t>due to greater </a:t>
            </a:r>
            <a:r>
              <a:rPr lang="en-US" dirty="0" smtClean="0">
                <a:solidFill>
                  <a:srgbClr val="00B0F0"/>
                </a:solidFill>
              </a:rPr>
              <a:t>technology and resources</a:t>
            </a:r>
            <a:r>
              <a:rPr lang="en-US" dirty="0" smtClean="0"/>
              <a:t>.</a:t>
            </a:r>
          </a:p>
        </p:txBody>
      </p:sp>
      <p:sp>
        <p:nvSpPr>
          <p:cNvPr id="4" name="Down Arrow 3"/>
          <p:cNvSpPr/>
          <p:nvPr/>
        </p:nvSpPr>
        <p:spPr>
          <a:xfrm rot="10800000">
            <a:off x="7444155" y="2470638"/>
            <a:ext cx="606669" cy="984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7444153" y="3914653"/>
            <a:ext cx="606669" cy="984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0800000">
            <a:off x="7444153" y="5268668"/>
            <a:ext cx="606669" cy="984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21163" y="2501405"/>
            <a:ext cx="1767253" cy="1077218"/>
          </a:xfrm>
          <a:prstGeom prst="rect">
            <a:avLst/>
          </a:prstGeom>
          <a:noFill/>
        </p:spPr>
        <p:txBody>
          <a:bodyPr wrap="square" rtlCol="0">
            <a:spAutoFit/>
          </a:bodyPr>
          <a:lstStyle/>
          <a:p>
            <a:r>
              <a:rPr lang="en-US" sz="3200" dirty="0" smtClean="0"/>
              <a:t>Business Profits</a:t>
            </a:r>
            <a:endParaRPr lang="en-US" sz="3200" dirty="0"/>
          </a:p>
        </p:txBody>
      </p:sp>
      <p:sp>
        <p:nvSpPr>
          <p:cNvPr id="8" name="TextBox 7"/>
          <p:cNvSpPr txBox="1"/>
          <p:nvPr/>
        </p:nvSpPr>
        <p:spPr>
          <a:xfrm>
            <a:off x="8121163" y="4231249"/>
            <a:ext cx="2242037" cy="584775"/>
          </a:xfrm>
          <a:prstGeom prst="rect">
            <a:avLst/>
          </a:prstGeom>
          <a:noFill/>
        </p:spPr>
        <p:txBody>
          <a:bodyPr wrap="square" rtlCol="0">
            <a:spAutoFit/>
          </a:bodyPr>
          <a:lstStyle/>
          <a:p>
            <a:r>
              <a:rPr lang="en-US" sz="3200" dirty="0" smtClean="0"/>
              <a:t>Investment</a:t>
            </a:r>
            <a:endParaRPr lang="en-US" sz="3200" dirty="0"/>
          </a:p>
        </p:txBody>
      </p:sp>
      <p:sp>
        <p:nvSpPr>
          <p:cNvPr id="9" name="TextBox 8"/>
          <p:cNvSpPr txBox="1"/>
          <p:nvPr/>
        </p:nvSpPr>
        <p:spPr>
          <a:xfrm>
            <a:off x="8273563" y="5468650"/>
            <a:ext cx="2242037" cy="1077218"/>
          </a:xfrm>
          <a:prstGeom prst="rect">
            <a:avLst/>
          </a:prstGeom>
          <a:noFill/>
        </p:spPr>
        <p:txBody>
          <a:bodyPr wrap="square" rtlCol="0">
            <a:spAutoFit/>
          </a:bodyPr>
          <a:lstStyle/>
          <a:p>
            <a:r>
              <a:rPr lang="en-US" sz="3200" dirty="0" smtClean="0"/>
              <a:t>Long Run Growth</a:t>
            </a:r>
            <a:endParaRPr lang="en-US" sz="3200" dirty="0"/>
          </a:p>
        </p:txBody>
      </p:sp>
      <p:sp>
        <p:nvSpPr>
          <p:cNvPr id="10" name="Down Arrow 9"/>
          <p:cNvSpPr/>
          <p:nvPr/>
        </p:nvSpPr>
        <p:spPr>
          <a:xfrm>
            <a:off x="7444152" y="1268215"/>
            <a:ext cx="606669" cy="984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21161" y="1298982"/>
            <a:ext cx="2242040" cy="923330"/>
          </a:xfrm>
          <a:prstGeom prst="rect">
            <a:avLst/>
          </a:prstGeom>
          <a:noFill/>
        </p:spPr>
        <p:txBody>
          <a:bodyPr wrap="square" rtlCol="0">
            <a:spAutoFit/>
          </a:bodyPr>
          <a:lstStyle/>
          <a:p>
            <a:r>
              <a:rPr lang="en-US" dirty="0" smtClean="0"/>
              <a:t>Business Tax/Corporate Tax/Capital Gains Tax</a:t>
            </a:r>
            <a:endParaRPr lang="en-US" dirty="0"/>
          </a:p>
        </p:txBody>
      </p:sp>
      <p:sp>
        <p:nvSpPr>
          <p:cNvPr id="12" name="TextBox 11"/>
          <p:cNvSpPr txBox="1"/>
          <p:nvPr/>
        </p:nvSpPr>
        <p:spPr>
          <a:xfrm>
            <a:off x="844062" y="5136784"/>
            <a:ext cx="4528038" cy="1477328"/>
          </a:xfrm>
          <a:prstGeom prst="rect">
            <a:avLst/>
          </a:prstGeom>
          <a:solidFill>
            <a:srgbClr val="FFFF00"/>
          </a:solidFill>
          <a:ln>
            <a:noFill/>
          </a:ln>
        </p:spPr>
        <p:txBody>
          <a:bodyPr wrap="square" rtlCol="0">
            <a:spAutoFit/>
          </a:bodyPr>
          <a:lstStyle/>
          <a:p>
            <a:r>
              <a:rPr lang="en-US" dirty="0" smtClean="0">
                <a:solidFill>
                  <a:srgbClr val="FF0000"/>
                </a:solidFill>
              </a:rPr>
              <a:t>Summary</a:t>
            </a:r>
          </a:p>
          <a:p>
            <a:r>
              <a:rPr lang="en-US" dirty="0" smtClean="0">
                <a:solidFill>
                  <a:srgbClr val="FF0000"/>
                </a:solidFill>
              </a:rPr>
              <a:t>According to supply side theory, lower corporate taxes allow business to invest more of their profits which stimulates greater growth.</a:t>
            </a:r>
            <a:endParaRPr lang="en-US" dirty="0">
              <a:solidFill>
                <a:srgbClr val="FF0000"/>
              </a:solidFill>
            </a:endParaRPr>
          </a:p>
        </p:txBody>
      </p:sp>
      <p:sp>
        <p:nvSpPr>
          <p:cNvPr id="13" name="Right Arrow 12"/>
          <p:cNvSpPr/>
          <p:nvPr/>
        </p:nvSpPr>
        <p:spPr>
          <a:xfrm>
            <a:off x="6972300" y="2920121"/>
            <a:ext cx="471852" cy="2989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901959" y="4407023"/>
            <a:ext cx="471852" cy="2989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901959" y="5708334"/>
            <a:ext cx="471852" cy="2989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stretch>
            <a:fillRect/>
          </a:stretch>
        </p:blipFill>
        <p:spPr>
          <a:xfrm>
            <a:off x="10479865" y="1318110"/>
            <a:ext cx="1419617" cy="669720"/>
          </a:xfrm>
          <a:prstGeom prst="rect">
            <a:avLst/>
          </a:prstGeom>
        </p:spPr>
      </p:pic>
      <p:pic>
        <p:nvPicPr>
          <p:cNvPr id="17" name="Picture 16"/>
          <p:cNvPicPr>
            <a:picLocks noChangeAspect="1"/>
          </p:cNvPicPr>
          <p:nvPr/>
        </p:nvPicPr>
        <p:blipFill>
          <a:blip r:embed="rId3"/>
          <a:stretch>
            <a:fillRect/>
          </a:stretch>
        </p:blipFill>
        <p:spPr>
          <a:xfrm>
            <a:off x="10258321" y="2417461"/>
            <a:ext cx="1148033" cy="1187789"/>
          </a:xfrm>
          <a:prstGeom prst="rect">
            <a:avLst/>
          </a:prstGeom>
        </p:spPr>
      </p:pic>
      <p:pic>
        <p:nvPicPr>
          <p:cNvPr id="18" name="Picture 17"/>
          <p:cNvPicPr>
            <a:picLocks noChangeAspect="1"/>
          </p:cNvPicPr>
          <p:nvPr/>
        </p:nvPicPr>
        <p:blipFill>
          <a:blip r:embed="rId4"/>
          <a:stretch>
            <a:fillRect/>
          </a:stretch>
        </p:blipFill>
        <p:spPr>
          <a:xfrm>
            <a:off x="10363200" y="4020381"/>
            <a:ext cx="1354169" cy="1033138"/>
          </a:xfrm>
          <a:prstGeom prst="rect">
            <a:avLst/>
          </a:prstGeom>
        </p:spPr>
      </p:pic>
      <p:pic>
        <p:nvPicPr>
          <p:cNvPr id="19" name="Picture 18"/>
          <p:cNvPicPr>
            <a:picLocks noChangeAspect="1"/>
          </p:cNvPicPr>
          <p:nvPr/>
        </p:nvPicPr>
        <p:blipFill>
          <a:blip r:embed="rId5"/>
          <a:stretch>
            <a:fillRect/>
          </a:stretch>
        </p:blipFill>
        <p:spPr>
          <a:xfrm>
            <a:off x="10137523" y="5341672"/>
            <a:ext cx="1963036" cy="1331173"/>
          </a:xfrm>
          <a:prstGeom prst="rect">
            <a:avLst/>
          </a:prstGeom>
        </p:spPr>
      </p:pic>
    </p:spTree>
    <p:extLst>
      <p:ext uri="{BB962C8B-B14F-4D97-AF65-F5344CB8AC3E}">
        <p14:creationId xmlns:p14="http://schemas.microsoft.com/office/powerpoint/2010/main" val="1923590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According to supply side theory, what do we assume is the effect of lower taxes on households?</a:t>
            </a:r>
          </a:p>
          <a:p>
            <a:r>
              <a:rPr lang="en-US" dirty="0" smtClean="0">
                <a:solidFill>
                  <a:srgbClr val="0070C0"/>
                </a:solidFill>
              </a:rPr>
              <a:t>People will work harder because they get to keep the benefit of their extra work. </a:t>
            </a:r>
            <a:r>
              <a:rPr lang="en-US" dirty="0" err="1" smtClean="0">
                <a:solidFill>
                  <a:srgbClr val="0070C0"/>
                </a:solidFill>
              </a:rPr>
              <a:t>Eg</a:t>
            </a:r>
            <a:r>
              <a:rPr lang="en-US" dirty="0" smtClean="0">
                <a:solidFill>
                  <a:srgbClr val="0070C0"/>
                </a:solidFill>
              </a:rPr>
              <a:t>. You work 10 extra hours and get to keep all of the money instead of giving away half as tax.</a:t>
            </a:r>
          </a:p>
          <a:p>
            <a:r>
              <a:rPr lang="en-US" dirty="0"/>
              <a:t>According to supply side theory, what do we assume is the effect of lower taxes on </a:t>
            </a:r>
            <a:r>
              <a:rPr lang="en-US" dirty="0" smtClean="0"/>
              <a:t>businesses?</a:t>
            </a:r>
          </a:p>
          <a:p>
            <a:r>
              <a:rPr lang="en-US" dirty="0" smtClean="0">
                <a:solidFill>
                  <a:srgbClr val="0070C0"/>
                </a:solidFill>
              </a:rPr>
              <a:t>Businesses will be able to keep more of their profits and reinvest, leading to improve technology and resources in the future, leading to economic growth.</a:t>
            </a:r>
            <a:endParaRPr lang="en-US" dirty="0">
              <a:solidFill>
                <a:srgbClr val="0070C0"/>
              </a:solidFill>
            </a:endParaRPr>
          </a:p>
        </p:txBody>
      </p:sp>
    </p:spTree>
    <p:extLst>
      <p:ext uri="{BB962C8B-B14F-4D97-AF65-F5344CB8AC3E}">
        <p14:creationId xmlns:p14="http://schemas.microsoft.com/office/powerpoint/2010/main" val="39308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77" y="160338"/>
            <a:ext cx="10515600" cy="1325563"/>
          </a:xfrm>
        </p:spPr>
        <p:txBody>
          <a:bodyPr/>
          <a:lstStyle/>
          <a:p>
            <a:r>
              <a:rPr lang="en-US" dirty="0" smtClean="0"/>
              <a:t>Decreasing Social Welfare</a:t>
            </a:r>
            <a:endParaRPr lang="en-US" dirty="0"/>
          </a:p>
        </p:txBody>
      </p:sp>
      <p:sp>
        <p:nvSpPr>
          <p:cNvPr id="3" name="Content Placeholder 2"/>
          <p:cNvSpPr>
            <a:spLocks noGrp="1"/>
          </p:cNvSpPr>
          <p:nvPr>
            <p:ph idx="1"/>
          </p:nvPr>
        </p:nvSpPr>
        <p:spPr>
          <a:xfrm>
            <a:off x="496954" y="1485901"/>
            <a:ext cx="10493431" cy="2162908"/>
          </a:xfrm>
        </p:spPr>
        <p:txBody>
          <a:bodyPr>
            <a:normAutofit/>
          </a:bodyPr>
          <a:lstStyle/>
          <a:p>
            <a:pPr marL="171450" indent="-171450">
              <a:buFont typeface="Wingdings" panose="05000000000000000000" pitchFamily="2" charset="2"/>
              <a:buChar char="q"/>
            </a:pPr>
            <a:r>
              <a:rPr lang="en-US" sz="2400" b="1" dirty="0" smtClean="0"/>
              <a:t>The government can </a:t>
            </a:r>
            <a:r>
              <a:rPr lang="en-US" sz="2400" b="1" dirty="0"/>
              <a:t>i</a:t>
            </a:r>
            <a:r>
              <a:rPr lang="en-US" sz="2400" b="1" dirty="0" smtClean="0"/>
              <a:t>ncrease </a:t>
            </a:r>
            <a:r>
              <a:rPr lang="en-US" sz="2400" b="1" dirty="0"/>
              <a:t>LFPR (labor force participation rate</a:t>
            </a:r>
            <a:r>
              <a:rPr lang="en-US" sz="2400" b="1" dirty="0" smtClean="0"/>
              <a:t>) by giving less social welfare to individuals</a:t>
            </a:r>
            <a:endParaRPr lang="en-US" sz="2400" b="1" dirty="0"/>
          </a:p>
          <a:p>
            <a:pPr marL="628650" lvl="1" indent="-171450"/>
            <a:r>
              <a:rPr lang="en-US" dirty="0" smtClean="0">
                <a:solidFill>
                  <a:srgbClr val="00B0F0"/>
                </a:solidFill>
              </a:rPr>
              <a:t>Increase </a:t>
            </a:r>
            <a:r>
              <a:rPr lang="en-US" dirty="0">
                <a:solidFill>
                  <a:srgbClr val="00B0F0"/>
                </a:solidFill>
              </a:rPr>
              <a:t>age when individuals can collect retirement benefits</a:t>
            </a:r>
          </a:p>
          <a:p>
            <a:pPr marL="628650" lvl="1" indent="-171450"/>
            <a:r>
              <a:rPr lang="en-US" dirty="0" smtClean="0">
                <a:solidFill>
                  <a:srgbClr val="00B0F0"/>
                </a:solidFill>
              </a:rPr>
              <a:t>Decrease </a:t>
            </a:r>
            <a:r>
              <a:rPr lang="en-US" dirty="0">
                <a:solidFill>
                  <a:srgbClr val="00B0F0"/>
                </a:solidFill>
              </a:rPr>
              <a:t>social welfare </a:t>
            </a:r>
            <a:r>
              <a:rPr lang="en-US" dirty="0"/>
              <a:t>so people have more of an incentive to work rather than rely on government assistance</a:t>
            </a:r>
          </a:p>
          <a:p>
            <a:endParaRPr lang="en-US" dirty="0"/>
          </a:p>
        </p:txBody>
      </p:sp>
      <p:pic>
        <p:nvPicPr>
          <p:cNvPr id="4" name="Picture 3"/>
          <p:cNvPicPr>
            <a:picLocks noChangeAspect="1"/>
          </p:cNvPicPr>
          <p:nvPr/>
        </p:nvPicPr>
        <p:blipFill>
          <a:blip r:embed="rId2"/>
          <a:stretch>
            <a:fillRect/>
          </a:stretch>
        </p:blipFill>
        <p:spPr>
          <a:xfrm>
            <a:off x="1110950" y="3433840"/>
            <a:ext cx="2535744" cy="1540532"/>
          </a:xfrm>
          <a:prstGeom prst="rect">
            <a:avLst/>
          </a:prstGeom>
        </p:spPr>
      </p:pic>
      <p:pic>
        <p:nvPicPr>
          <p:cNvPr id="5" name="Picture 4"/>
          <p:cNvPicPr>
            <a:picLocks noChangeAspect="1"/>
          </p:cNvPicPr>
          <p:nvPr/>
        </p:nvPicPr>
        <p:blipFill>
          <a:blip r:embed="rId3"/>
          <a:stretch>
            <a:fillRect/>
          </a:stretch>
        </p:blipFill>
        <p:spPr>
          <a:xfrm>
            <a:off x="2379136" y="4903515"/>
            <a:ext cx="2249375" cy="1848918"/>
          </a:xfrm>
          <a:prstGeom prst="rect">
            <a:avLst/>
          </a:prstGeom>
        </p:spPr>
      </p:pic>
      <p:sp>
        <p:nvSpPr>
          <p:cNvPr id="6" name="Down Arrow 5"/>
          <p:cNvSpPr/>
          <p:nvPr/>
        </p:nvSpPr>
        <p:spPr>
          <a:xfrm>
            <a:off x="2484643" y="4903515"/>
            <a:ext cx="566287" cy="924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782417" y="3993091"/>
            <a:ext cx="3408140" cy="2267340"/>
          </a:xfrm>
          <a:prstGeom prst="rect">
            <a:avLst/>
          </a:prstGeom>
        </p:spPr>
      </p:pic>
      <p:sp>
        <p:nvSpPr>
          <p:cNvPr id="8" name="Right Arrow 7"/>
          <p:cNvSpPr/>
          <p:nvPr/>
        </p:nvSpPr>
        <p:spPr>
          <a:xfrm>
            <a:off x="4800600" y="4659923"/>
            <a:ext cx="813869"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7666892" y="2811464"/>
            <a:ext cx="2963008" cy="176102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31978" y="3111261"/>
            <a:ext cx="2453054" cy="923330"/>
          </a:xfrm>
          <a:prstGeom prst="rect">
            <a:avLst/>
          </a:prstGeom>
          <a:noFill/>
        </p:spPr>
        <p:txBody>
          <a:bodyPr wrap="square" rtlCol="0">
            <a:spAutoFit/>
          </a:bodyPr>
          <a:lstStyle/>
          <a:p>
            <a:r>
              <a:rPr lang="en-US" dirty="0" smtClean="0"/>
              <a:t>Hmmm… I can’t rely on social security… I had better find a job.</a:t>
            </a:r>
            <a:endParaRPr lang="en-US" dirty="0"/>
          </a:p>
        </p:txBody>
      </p:sp>
      <p:sp>
        <p:nvSpPr>
          <p:cNvPr id="11" name="TextBox 10"/>
          <p:cNvSpPr txBox="1"/>
          <p:nvPr/>
        </p:nvSpPr>
        <p:spPr>
          <a:xfrm>
            <a:off x="8062546" y="96715"/>
            <a:ext cx="3541835"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Decreasing social welfare can also increase the incentive to work harder.</a:t>
            </a:r>
            <a:endParaRPr lang="en-US" dirty="0">
              <a:solidFill>
                <a:srgbClr val="FF0000"/>
              </a:solidFill>
            </a:endParaRPr>
          </a:p>
        </p:txBody>
      </p:sp>
    </p:spTree>
    <p:extLst>
      <p:ext uri="{BB962C8B-B14F-4D97-AF65-F5344CB8AC3E}">
        <p14:creationId xmlns:p14="http://schemas.microsoft.com/office/powerpoint/2010/main" val="23108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effect does decreasing social welfare have on employment?</a:t>
            </a:r>
          </a:p>
          <a:p>
            <a:r>
              <a:rPr lang="en-US" dirty="0" smtClean="0">
                <a:solidFill>
                  <a:srgbClr val="0070C0"/>
                </a:solidFill>
              </a:rPr>
              <a:t>People are more likely to seek work or work longer hours because they can’t rely on government assistance.</a:t>
            </a:r>
            <a:endParaRPr lang="en-US" dirty="0">
              <a:solidFill>
                <a:srgbClr val="0070C0"/>
              </a:solidFill>
            </a:endParaRPr>
          </a:p>
        </p:txBody>
      </p:sp>
    </p:spTree>
    <p:extLst>
      <p:ext uri="{BB962C8B-B14F-4D97-AF65-F5344CB8AC3E}">
        <p14:creationId xmlns:p14="http://schemas.microsoft.com/office/powerpoint/2010/main" val="31374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5460"/>
          </a:xfrm>
        </p:spPr>
        <p:txBody>
          <a:bodyPr/>
          <a:lstStyle/>
          <a:p>
            <a:r>
              <a:rPr lang="en-US" dirty="0" smtClean="0"/>
              <a:t>Supply Side Fiscal Policy Categories</a:t>
            </a:r>
            <a:endParaRPr lang="en-US" dirty="0"/>
          </a:p>
        </p:txBody>
      </p:sp>
      <p:sp>
        <p:nvSpPr>
          <p:cNvPr id="4" name="Content Placeholder 3"/>
          <p:cNvSpPr>
            <a:spLocks noGrp="1"/>
          </p:cNvSpPr>
          <p:nvPr>
            <p:ph sz="half" idx="1"/>
          </p:nvPr>
        </p:nvSpPr>
        <p:spPr>
          <a:xfrm>
            <a:off x="246186" y="1239715"/>
            <a:ext cx="3648808" cy="3727939"/>
          </a:xfrm>
          <a:solidFill>
            <a:schemeClr val="accent4">
              <a:lumMod val="20000"/>
              <a:lumOff val="80000"/>
            </a:schemeClr>
          </a:solidFill>
        </p:spPr>
        <p:txBody>
          <a:bodyPr>
            <a:normAutofit fontScale="77500" lnSpcReduction="20000"/>
          </a:bodyPr>
          <a:lstStyle/>
          <a:p>
            <a:pPr marL="0" indent="0">
              <a:buNone/>
            </a:pPr>
            <a:r>
              <a:rPr lang="en-US" b="1" u="sng" dirty="0" smtClean="0"/>
              <a:t>Decreasing Tax and Reducing Social Welfare</a:t>
            </a:r>
          </a:p>
          <a:p>
            <a:r>
              <a:rPr lang="en-US" dirty="0" smtClean="0"/>
              <a:t>People can keep more of the profit of their hard work</a:t>
            </a:r>
          </a:p>
          <a:p>
            <a:r>
              <a:rPr lang="en-US" dirty="0" smtClean="0"/>
              <a:t>People can rely on the government less</a:t>
            </a:r>
          </a:p>
          <a:p>
            <a:r>
              <a:rPr lang="en-US" dirty="0" smtClean="0"/>
              <a:t>People will work harder</a:t>
            </a:r>
          </a:p>
          <a:p>
            <a:r>
              <a:rPr lang="en-US" dirty="0" smtClean="0"/>
              <a:t>Businesses will also work harder to earn more profit</a:t>
            </a:r>
          </a:p>
          <a:p>
            <a:pPr lvl="1"/>
            <a:r>
              <a:rPr lang="en-US" dirty="0" smtClean="0"/>
              <a:t>Businesses will have more money available to invest</a:t>
            </a:r>
            <a:endParaRPr lang="en-US" dirty="0"/>
          </a:p>
        </p:txBody>
      </p:sp>
      <p:sp>
        <p:nvSpPr>
          <p:cNvPr id="5" name="Content Placeholder 4"/>
          <p:cNvSpPr>
            <a:spLocks noGrp="1"/>
          </p:cNvSpPr>
          <p:nvPr>
            <p:ph sz="half" idx="2"/>
          </p:nvPr>
        </p:nvSpPr>
        <p:spPr>
          <a:xfrm>
            <a:off x="4158762" y="1257299"/>
            <a:ext cx="3393832" cy="3727939"/>
          </a:xfrm>
          <a:solidFill>
            <a:schemeClr val="accent6">
              <a:lumMod val="20000"/>
              <a:lumOff val="80000"/>
            </a:schemeClr>
          </a:solidFill>
        </p:spPr>
        <p:txBody>
          <a:bodyPr>
            <a:normAutofit fontScale="77500" lnSpcReduction="20000"/>
          </a:bodyPr>
          <a:lstStyle/>
          <a:p>
            <a:pPr marL="0" indent="0">
              <a:buNone/>
            </a:pPr>
            <a:r>
              <a:rPr lang="en-US" b="1" u="sng" dirty="0" smtClean="0"/>
              <a:t>Encouraging/Increasing Productivity Boosting Spending</a:t>
            </a:r>
          </a:p>
          <a:p>
            <a:r>
              <a:rPr lang="en-US" dirty="0" smtClean="0"/>
              <a:t>Government spending on education, infrastructure (roads, ports, railways), science research</a:t>
            </a:r>
          </a:p>
          <a:p>
            <a:r>
              <a:rPr lang="en-US" dirty="0" smtClean="0"/>
              <a:t>Investment subsidies to businesses who invest</a:t>
            </a:r>
          </a:p>
        </p:txBody>
      </p:sp>
      <p:sp>
        <p:nvSpPr>
          <p:cNvPr id="6" name="Content Placeholder 3"/>
          <p:cNvSpPr txBox="1">
            <a:spLocks/>
          </p:cNvSpPr>
          <p:nvPr/>
        </p:nvSpPr>
        <p:spPr>
          <a:xfrm>
            <a:off x="7863253" y="1257299"/>
            <a:ext cx="3490547" cy="3727939"/>
          </a:xfrm>
          <a:prstGeom prst="rect">
            <a:avLst/>
          </a:prstGeom>
          <a:solidFill>
            <a:schemeClr val="accent5">
              <a:lumMod val="20000"/>
              <a:lumOff val="8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More Business Freedom</a:t>
            </a:r>
          </a:p>
          <a:p>
            <a:pPr marL="0" indent="0">
              <a:buNone/>
            </a:pPr>
            <a:r>
              <a:rPr lang="en-US" b="1" u="sng" dirty="0" smtClean="0"/>
              <a:t>(Less Rules and Regulations)</a:t>
            </a:r>
          </a:p>
          <a:p>
            <a:r>
              <a:rPr lang="en-US" dirty="0" smtClean="0"/>
              <a:t>Reducing Union Power</a:t>
            </a:r>
          </a:p>
          <a:p>
            <a:r>
              <a:rPr lang="en-US" dirty="0" smtClean="0"/>
              <a:t>Reducing the minimum wage</a:t>
            </a:r>
          </a:p>
          <a:p>
            <a:r>
              <a:rPr lang="en-US" dirty="0" smtClean="0"/>
              <a:t>Reducing environmental regulation</a:t>
            </a:r>
          </a:p>
          <a:p>
            <a:r>
              <a:rPr lang="en-US" dirty="0"/>
              <a:t>Privatization – Reducing Government agencies and giving these to private </a:t>
            </a:r>
            <a:r>
              <a:rPr lang="en-US" dirty="0" smtClean="0"/>
              <a:t>companies</a:t>
            </a:r>
            <a:endParaRPr lang="en-US" dirty="0"/>
          </a:p>
        </p:txBody>
      </p:sp>
      <p:pic>
        <p:nvPicPr>
          <p:cNvPr id="7" name="Picture 6"/>
          <p:cNvPicPr>
            <a:picLocks noChangeAspect="1"/>
          </p:cNvPicPr>
          <p:nvPr/>
        </p:nvPicPr>
        <p:blipFill>
          <a:blip r:embed="rId2"/>
          <a:stretch>
            <a:fillRect/>
          </a:stretch>
        </p:blipFill>
        <p:spPr>
          <a:xfrm>
            <a:off x="133593" y="4303458"/>
            <a:ext cx="2890362" cy="1363560"/>
          </a:xfrm>
          <a:prstGeom prst="rect">
            <a:avLst/>
          </a:prstGeom>
        </p:spPr>
      </p:pic>
      <p:pic>
        <p:nvPicPr>
          <p:cNvPr id="8" name="Picture 7"/>
          <p:cNvPicPr>
            <a:picLocks noChangeAspect="1"/>
          </p:cNvPicPr>
          <p:nvPr/>
        </p:nvPicPr>
        <p:blipFill>
          <a:blip r:embed="rId3"/>
          <a:stretch>
            <a:fillRect/>
          </a:stretch>
        </p:blipFill>
        <p:spPr>
          <a:xfrm>
            <a:off x="4492581" y="5261894"/>
            <a:ext cx="2062911" cy="1221061"/>
          </a:xfrm>
          <a:prstGeom prst="rect">
            <a:avLst/>
          </a:prstGeom>
        </p:spPr>
      </p:pic>
      <p:pic>
        <p:nvPicPr>
          <p:cNvPr id="9" name="Picture 8"/>
          <p:cNvPicPr>
            <a:picLocks noChangeAspect="1"/>
          </p:cNvPicPr>
          <p:nvPr/>
        </p:nvPicPr>
        <p:blipFill>
          <a:blip r:embed="rId4"/>
          <a:stretch>
            <a:fillRect/>
          </a:stretch>
        </p:blipFill>
        <p:spPr>
          <a:xfrm>
            <a:off x="5778305" y="4566803"/>
            <a:ext cx="2038057" cy="1164604"/>
          </a:xfrm>
          <a:prstGeom prst="rect">
            <a:avLst/>
          </a:prstGeom>
        </p:spPr>
      </p:pic>
      <p:pic>
        <p:nvPicPr>
          <p:cNvPr id="10" name="Picture 9"/>
          <p:cNvPicPr>
            <a:picLocks noChangeAspect="1"/>
          </p:cNvPicPr>
          <p:nvPr/>
        </p:nvPicPr>
        <p:blipFill>
          <a:blip r:embed="rId5"/>
          <a:stretch>
            <a:fillRect/>
          </a:stretch>
        </p:blipFill>
        <p:spPr>
          <a:xfrm>
            <a:off x="4492581" y="3905370"/>
            <a:ext cx="1871085" cy="1218196"/>
          </a:xfrm>
          <a:prstGeom prst="rect">
            <a:avLst/>
          </a:prstGeom>
        </p:spPr>
      </p:pic>
      <p:pic>
        <p:nvPicPr>
          <p:cNvPr id="3" name="Picture 2"/>
          <p:cNvPicPr>
            <a:picLocks noChangeAspect="1"/>
          </p:cNvPicPr>
          <p:nvPr/>
        </p:nvPicPr>
        <p:blipFill>
          <a:blip r:embed="rId6"/>
          <a:stretch>
            <a:fillRect/>
          </a:stretch>
        </p:blipFill>
        <p:spPr>
          <a:xfrm>
            <a:off x="9947147" y="4518488"/>
            <a:ext cx="1321659" cy="1793377"/>
          </a:xfrm>
          <a:prstGeom prst="rect">
            <a:avLst/>
          </a:prstGeom>
        </p:spPr>
      </p:pic>
      <p:pic>
        <p:nvPicPr>
          <p:cNvPr id="11" name="Picture 10"/>
          <p:cNvPicPr>
            <a:picLocks noChangeAspect="1"/>
          </p:cNvPicPr>
          <p:nvPr/>
        </p:nvPicPr>
        <p:blipFill>
          <a:blip r:embed="rId7"/>
          <a:stretch>
            <a:fillRect/>
          </a:stretch>
        </p:blipFill>
        <p:spPr>
          <a:xfrm>
            <a:off x="8475290" y="4703132"/>
            <a:ext cx="1590616" cy="1071282"/>
          </a:xfrm>
          <a:prstGeom prst="rect">
            <a:avLst/>
          </a:prstGeom>
        </p:spPr>
      </p:pic>
      <p:pic>
        <p:nvPicPr>
          <p:cNvPr id="12" name="Picture 11"/>
          <p:cNvPicPr>
            <a:picLocks noChangeAspect="1"/>
          </p:cNvPicPr>
          <p:nvPr/>
        </p:nvPicPr>
        <p:blipFill>
          <a:blip r:embed="rId8"/>
          <a:stretch>
            <a:fillRect/>
          </a:stretch>
        </p:blipFill>
        <p:spPr>
          <a:xfrm>
            <a:off x="2200755" y="5149105"/>
            <a:ext cx="1555898" cy="1529527"/>
          </a:xfrm>
          <a:prstGeom prst="rect">
            <a:avLst/>
          </a:prstGeom>
        </p:spPr>
      </p:pic>
      <p:sp>
        <p:nvSpPr>
          <p:cNvPr id="13" name="Down Arrow 12"/>
          <p:cNvSpPr/>
          <p:nvPr/>
        </p:nvSpPr>
        <p:spPr>
          <a:xfrm>
            <a:off x="3141572" y="5613051"/>
            <a:ext cx="449786" cy="5187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p:cNvSpPr/>
          <p:nvPr/>
        </p:nvSpPr>
        <p:spPr>
          <a:xfrm>
            <a:off x="2868747" y="365126"/>
            <a:ext cx="5943600" cy="6377447"/>
          </a:xfrm>
          <a:prstGeom prst="donut">
            <a:avLst>
              <a:gd name="adj" fmla="val 604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1775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498"/>
          </a:xfrm>
        </p:spPr>
        <p:txBody>
          <a:bodyPr/>
          <a:lstStyle/>
          <a:p>
            <a:r>
              <a:rPr lang="en-US" dirty="0" smtClean="0"/>
              <a:t>Productivity Boosting Spending</a:t>
            </a:r>
            <a:endParaRPr lang="en-US" dirty="0"/>
          </a:p>
        </p:txBody>
      </p:sp>
      <p:sp>
        <p:nvSpPr>
          <p:cNvPr id="3" name="Content Placeholder 2"/>
          <p:cNvSpPr>
            <a:spLocks noGrp="1"/>
          </p:cNvSpPr>
          <p:nvPr>
            <p:ph idx="1"/>
          </p:nvPr>
        </p:nvSpPr>
        <p:spPr>
          <a:xfrm>
            <a:off x="618392" y="1183787"/>
            <a:ext cx="10515600" cy="1031875"/>
          </a:xfrm>
        </p:spPr>
        <p:txBody>
          <a:bodyPr>
            <a:normAutofit fontScale="92500" lnSpcReduction="10000"/>
          </a:bodyPr>
          <a:lstStyle/>
          <a:p>
            <a:r>
              <a:rPr lang="en-US" dirty="0" smtClean="0"/>
              <a:t>There are many types of </a:t>
            </a:r>
            <a:r>
              <a:rPr lang="en-US" dirty="0" smtClean="0">
                <a:solidFill>
                  <a:srgbClr val="00B0F0"/>
                </a:solidFill>
              </a:rPr>
              <a:t>spending</a:t>
            </a:r>
            <a:r>
              <a:rPr lang="en-US" dirty="0" smtClean="0"/>
              <a:t> that will </a:t>
            </a:r>
            <a:r>
              <a:rPr lang="en-US" dirty="0" smtClean="0">
                <a:solidFill>
                  <a:srgbClr val="00B0F0"/>
                </a:solidFill>
              </a:rPr>
              <a:t>increase long term productivity</a:t>
            </a:r>
            <a:r>
              <a:rPr lang="en-US" dirty="0" smtClean="0"/>
              <a:t>.</a:t>
            </a:r>
          </a:p>
          <a:p>
            <a:pPr lvl="1"/>
            <a:r>
              <a:rPr lang="en-US" dirty="0" smtClean="0"/>
              <a:t>We assume most of it comes from investment spending, but it can also come from government spending. </a:t>
            </a:r>
            <a:endParaRPr lang="en-US" dirty="0"/>
          </a:p>
        </p:txBody>
      </p:sp>
      <p:pic>
        <p:nvPicPr>
          <p:cNvPr id="4" name="Picture 3"/>
          <p:cNvPicPr>
            <a:picLocks noChangeAspect="1"/>
          </p:cNvPicPr>
          <p:nvPr/>
        </p:nvPicPr>
        <p:blipFill>
          <a:blip r:embed="rId2"/>
          <a:stretch>
            <a:fillRect/>
          </a:stretch>
        </p:blipFill>
        <p:spPr>
          <a:xfrm>
            <a:off x="7606616" y="2308991"/>
            <a:ext cx="2124371" cy="1467055"/>
          </a:xfrm>
          <a:prstGeom prst="rect">
            <a:avLst/>
          </a:prstGeom>
        </p:spPr>
      </p:pic>
      <p:pic>
        <p:nvPicPr>
          <p:cNvPr id="5" name="Picture 4"/>
          <p:cNvPicPr>
            <a:picLocks noChangeAspect="1"/>
          </p:cNvPicPr>
          <p:nvPr/>
        </p:nvPicPr>
        <p:blipFill>
          <a:blip r:embed="rId3"/>
          <a:stretch>
            <a:fillRect/>
          </a:stretch>
        </p:blipFill>
        <p:spPr>
          <a:xfrm>
            <a:off x="5266890" y="2282825"/>
            <a:ext cx="2238687" cy="1457528"/>
          </a:xfrm>
          <a:prstGeom prst="rect">
            <a:avLst/>
          </a:prstGeom>
        </p:spPr>
      </p:pic>
      <p:sp>
        <p:nvSpPr>
          <p:cNvPr id="6" name="Rectangle 5"/>
          <p:cNvSpPr/>
          <p:nvPr/>
        </p:nvSpPr>
        <p:spPr>
          <a:xfrm>
            <a:off x="838200" y="2564548"/>
            <a:ext cx="4534523" cy="1569660"/>
          </a:xfrm>
          <a:prstGeom prst="rect">
            <a:avLst/>
          </a:prstGeom>
        </p:spPr>
        <p:txBody>
          <a:bodyPr wrap="square">
            <a:spAutoFit/>
          </a:bodyPr>
          <a:lstStyle/>
          <a:p>
            <a:pPr marL="171450" indent="-171450">
              <a:buFont typeface="Wingdings" panose="05000000000000000000" pitchFamily="2" charset="2"/>
              <a:buChar char="q"/>
            </a:pPr>
            <a:r>
              <a:rPr lang="en-US" sz="1600" b="1" dirty="0"/>
              <a:t>Education/training - Human </a:t>
            </a:r>
            <a:r>
              <a:rPr lang="en-US" sz="1600" b="1" dirty="0" smtClean="0"/>
              <a:t>capital</a:t>
            </a:r>
            <a:endParaRPr lang="en-US" sz="1600" b="1" dirty="0"/>
          </a:p>
          <a:p>
            <a:pPr marL="171450" indent="-171450">
              <a:buFont typeface="Arial" panose="020B0604020202020204" pitchFamily="34" charset="0"/>
              <a:buChar char="•"/>
            </a:pPr>
            <a:r>
              <a:rPr lang="en-US" sz="1600" dirty="0">
                <a:solidFill>
                  <a:srgbClr val="00B0F0"/>
                </a:solidFill>
              </a:rPr>
              <a:t>Spending on education </a:t>
            </a:r>
            <a:r>
              <a:rPr lang="en-US" sz="1600" dirty="0"/>
              <a:t>, job training, </a:t>
            </a:r>
            <a:endParaRPr lang="en-US" sz="1600" dirty="0" smtClean="0"/>
          </a:p>
          <a:p>
            <a:pPr marL="171450" indent="-171450">
              <a:buFont typeface="Arial" panose="020B0604020202020204" pitchFamily="34" charset="0"/>
              <a:buChar char="•"/>
            </a:pPr>
            <a:r>
              <a:rPr lang="en-US" sz="1600" dirty="0">
                <a:solidFill>
                  <a:srgbClr val="00B0F0"/>
                </a:solidFill>
              </a:rPr>
              <a:t>T</a:t>
            </a:r>
            <a:r>
              <a:rPr lang="en-US" sz="1600" dirty="0" smtClean="0">
                <a:solidFill>
                  <a:srgbClr val="00B0F0"/>
                </a:solidFill>
              </a:rPr>
              <a:t>ax </a:t>
            </a:r>
            <a:r>
              <a:rPr lang="en-US" sz="1600" dirty="0">
                <a:solidFill>
                  <a:srgbClr val="00B0F0"/>
                </a:solidFill>
              </a:rPr>
              <a:t>credits (less tax) </a:t>
            </a:r>
            <a:r>
              <a:rPr lang="en-US" sz="1600" dirty="0"/>
              <a:t>for education and job training</a:t>
            </a:r>
          </a:p>
          <a:p>
            <a:pPr marL="628650" lvl="1" indent="-171450">
              <a:buFont typeface="Arial" panose="020B0604020202020204" pitchFamily="34" charset="0"/>
              <a:buChar char="•"/>
            </a:pPr>
            <a:r>
              <a:rPr lang="en-US" sz="1600" dirty="0" err="1"/>
              <a:t>Eg</a:t>
            </a:r>
            <a:r>
              <a:rPr lang="en-US" sz="1600" dirty="0"/>
              <a:t>. US examples: </a:t>
            </a:r>
            <a:r>
              <a:rPr lang="en-US" sz="1600" dirty="0" err="1"/>
              <a:t>Headstart</a:t>
            </a:r>
            <a:r>
              <a:rPr lang="en-US" sz="1600" dirty="0"/>
              <a:t>, special education, job corps, student loans, GI bills to help military veterans</a:t>
            </a:r>
          </a:p>
        </p:txBody>
      </p:sp>
      <p:pic>
        <p:nvPicPr>
          <p:cNvPr id="13" name="Picture 12"/>
          <p:cNvPicPr>
            <a:picLocks noChangeAspect="1"/>
          </p:cNvPicPr>
          <p:nvPr/>
        </p:nvPicPr>
        <p:blipFill>
          <a:blip r:embed="rId4"/>
          <a:stretch>
            <a:fillRect/>
          </a:stretch>
        </p:blipFill>
        <p:spPr>
          <a:xfrm>
            <a:off x="4728523" y="4655108"/>
            <a:ext cx="1801373" cy="1029356"/>
          </a:xfrm>
          <a:prstGeom prst="rect">
            <a:avLst/>
          </a:prstGeom>
        </p:spPr>
      </p:pic>
      <p:sp>
        <p:nvSpPr>
          <p:cNvPr id="14" name="TextBox 13"/>
          <p:cNvSpPr txBox="1"/>
          <p:nvPr/>
        </p:nvSpPr>
        <p:spPr>
          <a:xfrm>
            <a:off x="319101" y="4750083"/>
            <a:ext cx="1204546" cy="1107996"/>
          </a:xfrm>
          <a:prstGeom prst="rect">
            <a:avLst/>
          </a:prstGeom>
          <a:noFill/>
        </p:spPr>
        <p:txBody>
          <a:bodyPr wrap="square" rtlCol="0">
            <a:spAutoFit/>
          </a:bodyPr>
          <a:lstStyle/>
          <a:p>
            <a:r>
              <a:rPr lang="en-US" sz="1100" dirty="0" smtClean="0"/>
              <a:t>NASA is an example of government directly investing in research and development.</a:t>
            </a:r>
            <a:endParaRPr lang="en-US" sz="1100" dirty="0"/>
          </a:p>
        </p:txBody>
      </p:sp>
      <p:pic>
        <p:nvPicPr>
          <p:cNvPr id="15" name="Picture 14"/>
          <p:cNvPicPr>
            <a:picLocks noChangeAspect="1"/>
          </p:cNvPicPr>
          <p:nvPr/>
        </p:nvPicPr>
        <p:blipFill>
          <a:blip r:embed="rId5"/>
          <a:stretch>
            <a:fillRect/>
          </a:stretch>
        </p:blipFill>
        <p:spPr>
          <a:xfrm>
            <a:off x="1606160" y="4867903"/>
            <a:ext cx="847405" cy="919745"/>
          </a:xfrm>
          <a:prstGeom prst="rect">
            <a:avLst/>
          </a:prstGeom>
        </p:spPr>
      </p:pic>
      <p:pic>
        <p:nvPicPr>
          <p:cNvPr id="16" name="Picture 15"/>
          <p:cNvPicPr>
            <a:picLocks noChangeAspect="1"/>
          </p:cNvPicPr>
          <p:nvPr/>
        </p:nvPicPr>
        <p:blipFill>
          <a:blip r:embed="rId6"/>
          <a:stretch>
            <a:fillRect/>
          </a:stretch>
        </p:blipFill>
        <p:spPr>
          <a:xfrm>
            <a:off x="2742789" y="4692786"/>
            <a:ext cx="1820708" cy="954001"/>
          </a:xfrm>
          <a:prstGeom prst="rect">
            <a:avLst/>
          </a:prstGeom>
        </p:spPr>
      </p:pic>
      <p:sp>
        <p:nvSpPr>
          <p:cNvPr id="17" name="TextBox 16"/>
          <p:cNvSpPr txBox="1"/>
          <p:nvPr/>
        </p:nvSpPr>
        <p:spPr>
          <a:xfrm>
            <a:off x="2604400" y="5620221"/>
            <a:ext cx="2083802" cy="600164"/>
          </a:xfrm>
          <a:prstGeom prst="rect">
            <a:avLst/>
          </a:prstGeom>
          <a:noFill/>
        </p:spPr>
        <p:txBody>
          <a:bodyPr wrap="square" rtlCol="0">
            <a:spAutoFit/>
          </a:bodyPr>
          <a:lstStyle/>
          <a:p>
            <a:r>
              <a:rPr lang="en-US" sz="1100" dirty="0" smtClean="0"/>
              <a:t>For a long time Tesla received a tax credit for each electric car produced.</a:t>
            </a:r>
            <a:endParaRPr lang="en-US" sz="1100" dirty="0"/>
          </a:p>
        </p:txBody>
      </p:sp>
      <p:sp>
        <p:nvSpPr>
          <p:cNvPr id="18" name="Rectangle 17"/>
          <p:cNvSpPr/>
          <p:nvPr/>
        </p:nvSpPr>
        <p:spPr>
          <a:xfrm>
            <a:off x="6676269" y="4508654"/>
            <a:ext cx="4744938" cy="1323439"/>
          </a:xfrm>
          <a:prstGeom prst="rect">
            <a:avLst/>
          </a:prstGeom>
        </p:spPr>
        <p:txBody>
          <a:bodyPr wrap="square">
            <a:spAutoFit/>
          </a:bodyPr>
          <a:lstStyle/>
          <a:p>
            <a:pPr marL="171450" indent="-171450">
              <a:buFont typeface="Wingdings" panose="05000000000000000000" pitchFamily="2" charset="2"/>
              <a:buChar char="q"/>
            </a:pPr>
            <a:r>
              <a:rPr lang="en-US" sz="1600" b="1" dirty="0"/>
              <a:t>Technology</a:t>
            </a:r>
          </a:p>
          <a:p>
            <a:pPr marL="171450" indent="-171450">
              <a:buFont typeface="Arial" panose="020B0604020202020204" pitchFamily="34" charset="0"/>
              <a:buChar char="•"/>
            </a:pPr>
            <a:r>
              <a:rPr lang="en-US" sz="1600" dirty="0" err="1">
                <a:solidFill>
                  <a:srgbClr val="00B0F0"/>
                </a:solidFill>
              </a:rPr>
              <a:t>Gov</a:t>
            </a:r>
            <a:r>
              <a:rPr lang="en-US" sz="1600" dirty="0">
                <a:solidFill>
                  <a:srgbClr val="00B0F0"/>
                </a:solidFill>
              </a:rPr>
              <a:t> spending on technology </a:t>
            </a:r>
            <a:r>
              <a:rPr lang="en-US" sz="1600" dirty="0"/>
              <a:t>or </a:t>
            </a:r>
            <a:endParaRPr lang="en-US" sz="1600" dirty="0" smtClean="0"/>
          </a:p>
          <a:p>
            <a:pPr marL="171450" indent="-171450">
              <a:buFont typeface="Arial" panose="020B0604020202020204" pitchFamily="34" charset="0"/>
              <a:buChar char="•"/>
            </a:pPr>
            <a:r>
              <a:rPr lang="en-US" sz="1600" dirty="0">
                <a:solidFill>
                  <a:srgbClr val="00B0F0"/>
                </a:solidFill>
              </a:rPr>
              <a:t>T</a:t>
            </a:r>
            <a:r>
              <a:rPr lang="en-US" sz="1600" dirty="0" smtClean="0">
                <a:solidFill>
                  <a:srgbClr val="00B0F0"/>
                </a:solidFill>
              </a:rPr>
              <a:t>ax </a:t>
            </a:r>
            <a:r>
              <a:rPr lang="en-US" sz="1600" dirty="0">
                <a:solidFill>
                  <a:srgbClr val="00B0F0"/>
                </a:solidFill>
              </a:rPr>
              <a:t>credits </a:t>
            </a:r>
            <a:r>
              <a:rPr lang="en-US" sz="1600" dirty="0"/>
              <a:t>for research and development</a:t>
            </a:r>
          </a:p>
          <a:p>
            <a:pPr marL="628650" lvl="1" indent="-171450">
              <a:buFont typeface="Arial" panose="020B0604020202020204" pitchFamily="34" charset="0"/>
              <a:buChar char="•"/>
            </a:pPr>
            <a:r>
              <a:rPr lang="en-US" sz="1600" dirty="0" err="1"/>
              <a:t>Eg</a:t>
            </a:r>
            <a:r>
              <a:rPr lang="en-US" sz="1600" dirty="0"/>
              <a:t>. Renewable energy, carbon emissions, </a:t>
            </a:r>
            <a:r>
              <a:rPr lang="en-US" sz="1600" dirty="0" err="1"/>
              <a:t>SpaceX</a:t>
            </a:r>
            <a:r>
              <a:rPr lang="en-US" sz="1600" dirty="0"/>
              <a:t>, education</a:t>
            </a:r>
          </a:p>
        </p:txBody>
      </p:sp>
    </p:spTree>
    <p:extLst>
      <p:ext uri="{BB962C8B-B14F-4D97-AF65-F5344CB8AC3E}">
        <p14:creationId xmlns:p14="http://schemas.microsoft.com/office/powerpoint/2010/main" val="1806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Spending continued…</a:t>
            </a:r>
            <a:endParaRPr lang="en-US" dirty="0"/>
          </a:p>
        </p:txBody>
      </p:sp>
      <p:sp>
        <p:nvSpPr>
          <p:cNvPr id="4" name="TextBox 3"/>
          <p:cNvSpPr txBox="1"/>
          <p:nvPr/>
        </p:nvSpPr>
        <p:spPr>
          <a:xfrm>
            <a:off x="8402357" y="1512277"/>
            <a:ext cx="3609068" cy="3416320"/>
          </a:xfrm>
          <a:prstGeom prst="rect">
            <a:avLst/>
          </a:prstGeom>
          <a:solidFill>
            <a:schemeClr val="accent4">
              <a:lumMod val="20000"/>
              <a:lumOff val="80000"/>
            </a:schemeClr>
          </a:solidFill>
        </p:spPr>
        <p:txBody>
          <a:bodyPr wrap="square" rtlCol="0">
            <a:spAutoFit/>
          </a:bodyPr>
          <a:lstStyle/>
          <a:p>
            <a:r>
              <a:rPr lang="en-US" b="1" u="sng" dirty="0" smtClean="0"/>
              <a:t>Effect of Infrastructure</a:t>
            </a:r>
          </a:p>
          <a:p>
            <a:r>
              <a:rPr lang="en-AU" dirty="0"/>
              <a:t>Infrastructure is something we take for granted, but what would happen to the economy if we took away the roads, railways, ports, airports and even internet connections? </a:t>
            </a:r>
          </a:p>
          <a:p>
            <a:r>
              <a:rPr lang="en-AU" dirty="0">
                <a:solidFill>
                  <a:srgbClr val="FF0000"/>
                </a:solidFill>
              </a:rPr>
              <a:t>Answer: </a:t>
            </a:r>
            <a:r>
              <a:rPr lang="en-AU" dirty="0" smtClean="0">
                <a:solidFill>
                  <a:srgbClr val="FF0000"/>
                </a:solidFill>
              </a:rPr>
              <a:t>Transporting materials, products and people is essential for an economy to be productive. Without it, productivity would plummet!</a:t>
            </a:r>
            <a:endParaRPr lang="en-AU" dirty="0">
              <a:solidFill>
                <a:srgbClr val="FF0000"/>
              </a:solidFill>
            </a:endParaRPr>
          </a:p>
          <a:p>
            <a:endParaRPr lang="en-US" b="1" u="sng" dirty="0"/>
          </a:p>
        </p:txBody>
      </p:sp>
      <p:pic>
        <p:nvPicPr>
          <p:cNvPr id="5" name="Picture 4"/>
          <p:cNvPicPr>
            <a:picLocks noChangeAspect="1"/>
          </p:cNvPicPr>
          <p:nvPr/>
        </p:nvPicPr>
        <p:blipFill>
          <a:blip r:embed="rId2"/>
          <a:stretch>
            <a:fillRect/>
          </a:stretch>
        </p:blipFill>
        <p:spPr>
          <a:xfrm>
            <a:off x="6056534" y="4208892"/>
            <a:ext cx="2062911" cy="1221061"/>
          </a:xfrm>
          <a:prstGeom prst="rect">
            <a:avLst/>
          </a:prstGeom>
        </p:spPr>
      </p:pic>
      <p:pic>
        <p:nvPicPr>
          <p:cNvPr id="6" name="Picture 5"/>
          <p:cNvPicPr>
            <a:picLocks noChangeAspect="1"/>
          </p:cNvPicPr>
          <p:nvPr/>
        </p:nvPicPr>
        <p:blipFill>
          <a:blip r:embed="rId3"/>
          <a:stretch>
            <a:fillRect/>
          </a:stretch>
        </p:blipFill>
        <p:spPr>
          <a:xfrm>
            <a:off x="5985547" y="2078757"/>
            <a:ext cx="2133898" cy="1609950"/>
          </a:xfrm>
          <a:prstGeom prst="rect">
            <a:avLst/>
          </a:prstGeom>
        </p:spPr>
      </p:pic>
      <p:sp>
        <p:nvSpPr>
          <p:cNvPr id="7" name="Rectangle 6"/>
          <p:cNvSpPr/>
          <p:nvPr/>
        </p:nvSpPr>
        <p:spPr>
          <a:xfrm>
            <a:off x="407223" y="1441938"/>
            <a:ext cx="4477868" cy="2246769"/>
          </a:xfrm>
          <a:prstGeom prst="rect">
            <a:avLst/>
          </a:prstGeom>
        </p:spPr>
        <p:txBody>
          <a:bodyPr wrap="square" numCol="1">
            <a:spAutoFit/>
          </a:bodyPr>
          <a:lstStyle/>
          <a:p>
            <a:pPr marL="171450" indent="-171450">
              <a:buFont typeface="Wingdings" panose="05000000000000000000" pitchFamily="2" charset="2"/>
              <a:buChar char="q"/>
            </a:pPr>
            <a:r>
              <a:rPr lang="en-US" b="1" dirty="0" smtClean="0"/>
              <a:t>Physical </a:t>
            </a:r>
            <a:r>
              <a:rPr lang="en-US" b="1" dirty="0"/>
              <a:t>capital per </a:t>
            </a:r>
            <a:r>
              <a:rPr lang="en-US" b="1" dirty="0" smtClean="0"/>
              <a:t>worker (more machines)</a:t>
            </a:r>
            <a:endParaRPr lang="en-US" b="1" dirty="0"/>
          </a:p>
          <a:p>
            <a:pPr marL="628650" lvl="1" indent="-171450">
              <a:buFont typeface="Arial" panose="020B0604020202020204" pitchFamily="34" charset="0"/>
              <a:buChar char="•"/>
            </a:pPr>
            <a:r>
              <a:rPr lang="en-US" dirty="0" err="1">
                <a:solidFill>
                  <a:srgbClr val="00B0F0"/>
                </a:solidFill>
              </a:rPr>
              <a:t>Gov</a:t>
            </a:r>
            <a:r>
              <a:rPr lang="en-US" dirty="0">
                <a:solidFill>
                  <a:srgbClr val="00B0F0"/>
                </a:solidFill>
              </a:rPr>
              <a:t> spending on infrastructure </a:t>
            </a:r>
            <a:endParaRPr lang="en-US" dirty="0" smtClean="0">
              <a:solidFill>
                <a:srgbClr val="00B0F0"/>
              </a:solidFill>
            </a:endParaRPr>
          </a:p>
          <a:p>
            <a:pPr marL="628650" lvl="1" indent="-171450">
              <a:buFont typeface="Arial" panose="020B0604020202020204" pitchFamily="34" charset="0"/>
              <a:buChar char="•"/>
            </a:pPr>
            <a:r>
              <a:rPr lang="en-US" dirty="0" smtClean="0">
                <a:solidFill>
                  <a:srgbClr val="00B0F0"/>
                </a:solidFill>
              </a:rPr>
              <a:t>Tax </a:t>
            </a:r>
            <a:r>
              <a:rPr lang="en-US" dirty="0">
                <a:solidFill>
                  <a:srgbClr val="00B0F0"/>
                </a:solidFill>
              </a:rPr>
              <a:t>credits </a:t>
            </a:r>
            <a:r>
              <a:rPr lang="en-US" dirty="0"/>
              <a:t>for investment spending on physical capital</a:t>
            </a:r>
          </a:p>
          <a:p>
            <a:pPr marL="1085850" lvl="2" indent="-171450">
              <a:buFont typeface="Arial" panose="020B0604020202020204" pitchFamily="34" charset="0"/>
              <a:buChar char="•"/>
            </a:pPr>
            <a:r>
              <a:rPr lang="en-US" dirty="0"/>
              <a:t>Examples: electric grid highway </a:t>
            </a:r>
            <a:r>
              <a:rPr lang="en-US" dirty="0" smtClean="0"/>
              <a:t>system</a:t>
            </a:r>
            <a:endParaRPr lang="en-US" dirty="0"/>
          </a:p>
          <a:p>
            <a:pPr marL="171450" indent="-171450">
              <a:buFont typeface="Arial" panose="020B0604020202020204" pitchFamily="34" charset="0"/>
              <a:buChar char="•"/>
            </a:pPr>
            <a:endParaRPr lang="en-US" sz="1400" dirty="0" smtClean="0"/>
          </a:p>
        </p:txBody>
      </p:sp>
      <p:pic>
        <p:nvPicPr>
          <p:cNvPr id="8" name="Picture 7"/>
          <p:cNvPicPr>
            <a:picLocks noChangeAspect="1"/>
          </p:cNvPicPr>
          <p:nvPr/>
        </p:nvPicPr>
        <p:blipFill>
          <a:blip r:embed="rId4"/>
          <a:stretch>
            <a:fillRect/>
          </a:stretch>
        </p:blipFill>
        <p:spPr>
          <a:xfrm>
            <a:off x="2430761" y="4819423"/>
            <a:ext cx="2229614" cy="1537665"/>
          </a:xfrm>
          <a:prstGeom prst="rect">
            <a:avLst/>
          </a:prstGeom>
        </p:spPr>
      </p:pic>
      <p:pic>
        <p:nvPicPr>
          <p:cNvPr id="9" name="Picture 8"/>
          <p:cNvPicPr>
            <a:picLocks noChangeAspect="1"/>
          </p:cNvPicPr>
          <p:nvPr/>
        </p:nvPicPr>
        <p:blipFill>
          <a:blip r:embed="rId5"/>
          <a:stretch>
            <a:fillRect/>
          </a:stretch>
        </p:blipFill>
        <p:spPr>
          <a:xfrm>
            <a:off x="472754" y="4037975"/>
            <a:ext cx="2562583" cy="1409897"/>
          </a:xfrm>
          <a:prstGeom prst="rect">
            <a:avLst/>
          </a:prstGeom>
        </p:spPr>
      </p:pic>
      <p:pic>
        <p:nvPicPr>
          <p:cNvPr id="10" name="Picture 9"/>
          <p:cNvPicPr>
            <a:picLocks noChangeAspect="1"/>
          </p:cNvPicPr>
          <p:nvPr/>
        </p:nvPicPr>
        <p:blipFill>
          <a:blip r:embed="rId6"/>
          <a:stretch>
            <a:fillRect/>
          </a:stretch>
        </p:blipFill>
        <p:spPr>
          <a:xfrm>
            <a:off x="3046509" y="3590237"/>
            <a:ext cx="1838582" cy="1152686"/>
          </a:xfrm>
          <a:prstGeom prst="rect">
            <a:avLst/>
          </a:prstGeom>
        </p:spPr>
      </p:pic>
    </p:spTree>
    <p:extLst>
      <p:ext uri="{BB962C8B-B14F-4D97-AF65-F5344CB8AC3E}">
        <p14:creationId xmlns:p14="http://schemas.microsoft.com/office/powerpoint/2010/main" val="30852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How could government use supply side policy to increase human capital?</a:t>
            </a:r>
          </a:p>
          <a:p>
            <a:r>
              <a:rPr lang="en-US" dirty="0" smtClean="0">
                <a:solidFill>
                  <a:srgbClr val="0070C0"/>
                </a:solidFill>
              </a:rPr>
              <a:t>Could invest more in public education and government training programs </a:t>
            </a:r>
          </a:p>
          <a:p>
            <a:r>
              <a:rPr lang="en-US" dirty="0" smtClean="0">
                <a:solidFill>
                  <a:srgbClr val="0070C0"/>
                </a:solidFill>
              </a:rPr>
              <a:t>Subsidies/tax credits for businesses that train their workers</a:t>
            </a:r>
            <a:endParaRPr lang="en-US" dirty="0">
              <a:solidFill>
                <a:srgbClr val="0070C0"/>
              </a:solidFill>
            </a:endParaRPr>
          </a:p>
          <a:p>
            <a:r>
              <a:rPr lang="en-US" dirty="0"/>
              <a:t>How could government use supply side </a:t>
            </a:r>
            <a:r>
              <a:rPr lang="en-US" dirty="0" smtClean="0"/>
              <a:t>policy </a:t>
            </a:r>
            <a:r>
              <a:rPr lang="en-US" dirty="0"/>
              <a:t>to </a:t>
            </a:r>
            <a:r>
              <a:rPr lang="en-US" dirty="0" smtClean="0"/>
              <a:t>encourage more investment in capital and technology?</a:t>
            </a:r>
          </a:p>
          <a:p>
            <a:r>
              <a:rPr lang="en-US" dirty="0" smtClean="0">
                <a:solidFill>
                  <a:srgbClr val="0070C0"/>
                </a:solidFill>
              </a:rPr>
              <a:t>Could give subsidies/tax credits to businesses</a:t>
            </a:r>
            <a:endParaRPr lang="en-US" dirty="0">
              <a:solidFill>
                <a:srgbClr val="0070C0"/>
              </a:solidFill>
            </a:endParaRPr>
          </a:p>
          <a:p>
            <a:r>
              <a:rPr lang="en-US" dirty="0" smtClean="0">
                <a:solidFill>
                  <a:srgbClr val="0070C0"/>
                </a:solidFill>
              </a:rPr>
              <a:t>Governments pending on things such as infrastructure (roads, railroads, ports) and in government research</a:t>
            </a:r>
            <a:endParaRPr lang="en-US" dirty="0">
              <a:solidFill>
                <a:srgbClr val="0070C0"/>
              </a:solidFill>
            </a:endParaRPr>
          </a:p>
        </p:txBody>
      </p:sp>
    </p:spTree>
    <p:extLst>
      <p:ext uri="{BB962C8B-B14F-4D97-AF65-F5344CB8AC3E}">
        <p14:creationId xmlns:p14="http://schemas.microsoft.com/office/powerpoint/2010/main" val="262448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5460"/>
          </a:xfrm>
        </p:spPr>
        <p:txBody>
          <a:bodyPr/>
          <a:lstStyle/>
          <a:p>
            <a:r>
              <a:rPr lang="en-US" dirty="0" smtClean="0"/>
              <a:t>Supply Side Fiscal Policy Categories</a:t>
            </a:r>
            <a:endParaRPr lang="en-US" dirty="0"/>
          </a:p>
        </p:txBody>
      </p:sp>
      <p:sp>
        <p:nvSpPr>
          <p:cNvPr id="4" name="Content Placeholder 3"/>
          <p:cNvSpPr>
            <a:spLocks noGrp="1"/>
          </p:cNvSpPr>
          <p:nvPr>
            <p:ph sz="half" idx="1"/>
          </p:nvPr>
        </p:nvSpPr>
        <p:spPr>
          <a:xfrm>
            <a:off x="246186" y="1239715"/>
            <a:ext cx="3648808" cy="3727939"/>
          </a:xfrm>
          <a:solidFill>
            <a:schemeClr val="accent4">
              <a:lumMod val="20000"/>
              <a:lumOff val="80000"/>
            </a:schemeClr>
          </a:solidFill>
        </p:spPr>
        <p:txBody>
          <a:bodyPr>
            <a:normAutofit fontScale="77500" lnSpcReduction="20000"/>
          </a:bodyPr>
          <a:lstStyle/>
          <a:p>
            <a:pPr marL="0" indent="0">
              <a:buNone/>
            </a:pPr>
            <a:r>
              <a:rPr lang="en-US" b="1" u="sng" dirty="0" smtClean="0"/>
              <a:t>Decreasing Tax and Reducing Social Welfare</a:t>
            </a:r>
          </a:p>
          <a:p>
            <a:r>
              <a:rPr lang="en-US" dirty="0" smtClean="0"/>
              <a:t>People can keep more of the profit of their hard work</a:t>
            </a:r>
          </a:p>
          <a:p>
            <a:r>
              <a:rPr lang="en-US" dirty="0" smtClean="0"/>
              <a:t>People can rely on the government less</a:t>
            </a:r>
          </a:p>
          <a:p>
            <a:r>
              <a:rPr lang="en-US" dirty="0" smtClean="0"/>
              <a:t>People will work harder</a:t>
            </a:r>
          </a:p>
          <a:p>
            <a:r>
              <a:rPr lang="en-US" dirty="0" smtClean="0"/>
              <a:t>Businesses will also work harder to earn more profit</a:t>
            </a:r>
          </a:p>
          <a:p>
            <a:pPr lvl="1"/>
            <a:r>
              <a:rPr lang="en-US" dirty="0" smtClean="0"/>
              <a:t>Businesses will have more money available to invest</a:t>
            </a:r>
            <a:endParaRPr lang="en-US" dirty="0"/>
          </a:p>
        </p:txBody>
      </p:sp>
      <p:sp>
        <p:nvSpPr>
          <p:cNvPr id="5" name="Content Placeholder 4"/>
          <p:cNvSpPr>
            <a:spLocks noGrp="1"/>
          </p:cNvSpPr>
          <p:nvPr>
            <p:ph sz="half" idx="2"/>
          </p:nvPr>
        </p:nvSpPr>
        <p:spPr>
          <a:xfrm>
            <a:off x="4158762" y="1257299"/>
            <a:ext cx="3393832" cy="3727939"/>
          </a:xfrm>
          <a:solidFill>
            <a:schemeClr val="accent6">
              <a:lumMod val="20000"/>
              <a:lumOff val="80000"/>
            </a:schemeClr>
          </a:solidFill>
        </p:spPr>
        <p:txBody>
          <a:bodyPr>
            <a:normAutofit fontScale="77500" lnSpcReduction="20000"/>
          </a:bodyPr>
          <a:lstStyle/>
          <a:p>
            <a:pPr marL="0" indent="0">
              <a:buNone/>
            </a:pPr>
            <a:r>
              <a:rPr lang="en-US" b="1" u="sng" dirty="0" smtClean="0"/>
              <a:t>Encouraging/Increasing Productivity Boosting Spending</a:t>
            </a:r>
          </a:p>
          <a:p>
            <a:r>
              <a:rPr lang="en-US" dirty="0" smtClean="0"/>
              <a:t>Government spending on education, infrastructure (roads, ports, railways), science research</a:t>
            </a:r>
          </a:p>
          <a:p>
            <a:r>
              <a:rPr lang="en-US" dirty="0" smtClean="0"/>
              <a:t>Investment subsidies to businesses who invest</a:t>
            </a:r>
          </a:p>
        </p:txBody>
      </p:sp>
      <p:sp>
        <p:nvSpPr>
          <p:cNvPr id="6" name="Content Placeholder 3"/>
          <p:cNvSpPr txBox="1">
            <a:spLocks/>
          </p:cNvSpPr>
          <p:nvPr/>
        </p:nvSpPr>
        <p:spPr>
          <a:xfrm>
            <a:off x="7863253" y="1257299"/>
            <a:ext cx="3490547" cy="3727939"/>
          </a:xfrm>
          <a:prstGeom prst="rect">
            <a:avLst/>
          </a:prstGeom>
          <a:solidFill>
            <a:schemeClr val="accent5">
              <a:lumMod val="20000"/>
              <a:lumOff val="8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smtClean="0"/>
              <a:t>More Business Freedom and Power</a:t>
            </a:r>
          </a:p>
          <a:p>
            <a:pPr marL="0" indent="0">
              <a:buNone/>
            </a:pPr>
            <a:r>
              <a:rPr lang="en-US" b="1" u="sng" dirty="0" smtClean="0"/>
              <a:t>(Less Rules and Regulations)</a:t>
            </a:r>
          </a:p>
          <a:p>
            <a:r>
              <a:rPr lang="en-US" dirty="0" smtClean="0"/>
              <a:t>Reducing Union Power</a:t>
            </a:r>
          </a:p>
          <a:p>
            <a:r>
              <a:rPr lang="en-US" dirty="0" smtClean="0"/>
              <a:t>Reducing the minimum wage</a:t>
            </a:r>
          </a:p>
          <a:p>
            <a:r>
              <a:rPr lang="en-US" dirty="0" smtClean="0"/>
              <a:t>Reducing environmental regulation</a:t>
            </a:r>
          </a:p>
          <a:p>
            <a:r>
              <a:rPr lang="en-US" dirty="0"/>
              <a:t>Privatization – Reducing Government agencies and giving these to private </a:t>
            </a:r>
            <a:r>
              <a:rPr lang="en-US" dirty="0" smtClean="0"/>
              <a:t>companies</a:t>
            </a:r>
            <a:endParaRPr lang="en-US" dirty="0"/>
          </a:p>
        </p:txBody>
      </p:sp>
      <p:pic>
        <p:nvPicPr>
          <p:cNvPr id="7" name="Picture 6"/>
          <p:cNvPicPr>
            <a:picLocks noChangeAspect="1"/>
          </p:cNvPicPr>
          <p:nvPr/>
        </p:nvPicPr>
        <p:blipFill>
          <a:blip r:embed="rId2"/>
          <a:stretch>
            <a:fillRect/>
          </a:stretch>
        </p:blipFill>
        <p:spPr>
          <a:xfrm>
            <a:off x="123477" y="4508864"/>
            <a:ext cx="2890362" cy="1363560"/>
          </a:xfrm>
          <a:prstGeom prst="rect">
            <a:avLst/>
          </a:prstGeom>
        </p:spPr>
      </p:pic>
      <p:pic>
        <p:nvPicPr>
          <p:cNvPr id="8" name="Picture 7"/>
          <p:cNvPicPr>
            <a:picLocks noChangeAspect="1"/>
          </p:cNvPicPr>
          <p:nvPr/>
        </p:nvPicPr>
        <p:blipFill>
          <a:blip r:embed="rId3"/>
          <a:stretch>
            <a:fillRect/>
          </a:stretch>
        </p:blipFill>
        <p:spPr>
          <a:xfrm>
            <a:off x="4492581" y="5261894"/>
            <a:ext cx="2062911" cy="1221061"/>
          </a:xfrm>
          <a:prstGeom prst="rect">
            <a:avLst/>
          </a:prstGeom>
        </p:spPr>
      </p:pic>
      <p:pic>
        <p:nvPicPr>
          <p:cNvPr id="9" name="Picture 8"/>
          <p:cNvPicPr>
            <a:picLocks noChangeAspect="1"/>
          </p:cNvPicPr>
          <p:nvPr/>
        </p:nvPicPr>
        <p:blipFill>
          <a:blip r:embed="rId4"/>
          <a:stretch>
            <a:fillRect/>
          </a:stretch>
        </p:blipFill>
        <p:spPr>
          <a:xfrm>
            <a:off x="5778305" y="4566803"/>
            <a:ext cx="2038057" cy="1164604"/>
          </a:xfrm>
          <a:prstGeom prst="rect">
            <a:avLst/>
          </a:prstGeom>
        </p:spPr>
      </p:pic>
      <p:pic>
        <p:nvPicPr>
          <p:cNvPr id="10" name="Picture 9"/>
          <p:cNvPicPr>
            <a:picLocks noChangeAspect="1"/>
          </p:cNvPicPr>
          <p:nvPr/>
        </p:nvPicPr>
        <p:blipFill>
          <a:blip r:embed="rId5"/>
          <a:stretch>
            <a:fillRect/>
          </a:stretch>
        </p:blipFill>
        <p:spPr>
          <a:xfrm>
            <a:off x="4492581" y="3905370"/>
            <a:ext cx="1871085" cy="1218196"/>
          </a:xfrm>
          <a:prstGeom prst="rect">
            <a:avLst/>
          </a:prstGeom>
        </p:spPr>
      </p:pic>
      <p:pic>
        <p:nvPicPr>
          <p:cNvPr id="3" name="Picture 2"/>
          <p:cNvPicPr>
            <a:picLocks noChangeAspect="1"/>
          </p:cNvPicPr>
          <p:nvPr/>
        </p:nvPicPr>
        <p:blipFill>
          <a:blip r:embed="rId6"/>
          <a:stretch>
            <a:fillRect/>
          </a:stretch>
        </p:blipFill>
        <p:spPr>
          <a:xfrm>
            <a:off x="9988376" y="4653523"/>
            <a:ext cx="1321659" cy="1793377"/>
          </a:xfrm>
          <a:prstGeom prst="rect">
            <a:avLst/>
          </a:prstGeom>
        </p:spPr>
      </p:pic>
      <p:pic>
        <p:nvPicPr>
          <p:cNvPr id="11" name="Picture 10"/>
          <p:cNvPicPr>
            <a:picLocks noChangeAspect="1"/>
          </p:cNvPicPr>
          <p:nvPr/>
        </p:nvPicPr>
        <p:blipFill>
          <a:blip r:embed="rId7"/>
          <a:stretch>
            <a:fillRect/>
          </a:stretch>
        </p:blipFill>
        <p:spPr>
          <a:xfrm>
            <a:off x="8332824" y="4842586"/>
            <a:ext cx="1590616" cy="1071282"/>
          </a:xfrm>
          <a:prstGeom prst="rect">
            <a:avLst/>
          </a:prstGeom>
        </p:spPr>
      </p:pic>
      <p:pic>
        <p:nvPicPr>
          <p:cNvPr id="12" name="Picture 11"/>
          <p:cNvPicPr>
            <a:picLocks noChangeAspect="1"/>
          </p:cNvPicPr>
          <p:nvPr/>
        </p:nvPicPr>
        <p:blipFill>
          <a:blip r:embed="rId8"/>
          <a:stretch>
            <a:fillRect/>
          </a:stretch>
        </p:blipFill>
        <p:spPr>
          <a:xfrm>
            <a:off x="2200755" y="5149105"/>
            <a:ext cx="1555898" cy="1529527"/>
          </a:xfrm>
          <a:prstGeom prst="rect">
            <a:avLst/>
          </a:prstGeom>
        </p:spPr>
      </p:pic>
      <p:sp>
        <p:nvSpPr>
          <p:cNvPr id="13" name="Down Arrow 12"/>
          <p:cNvSpPr/>
          <p:nvPr/>
        </p:nvSpPr>
        <p:spPr>
          <a:xfrm>
            <a:off x="3141572" y="5613051"/>
            <a:ext cx="449786" cy="51874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p:cNvSpPr/>
          <p:nvPr/>
        </p:nvSpPr>
        <p:spPr>
          <a:xfrm>
            <a:off x="6797333" y="365126"/>
            <a:ext cx="5943600" cy="6377447"/>
          </a:xfrm>
          <a:prstGeom prst="donut">
            <a:avLst>
              <a:gd name="adj" fmla="val 604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538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277203"/>
            <a:ext cx="10515600" cy="707536"/>
          </a:xfrm>
        </p:spPr>
        <p:txBody>
          <a:bodyPr>
            <a:normAutofit/>
          </a:bodyPr>
          <a:lstStyle/>
          <a:p>
            <a:pPr marL="0" indent="0"/>
            <a:r>
              <a:rPr lang="en-US" b="1" u="sng" dirty="0"/>
              <a:t>More Business </a:t>
            </a:r>
            <a:r>
              <a:rPr lang="en-US" b="1" u="sng" dirty="0" smtClean="0"/>
              <a:t>Freedom and Power</a:t>
            </a:r>
            <a:endParaRPr lang="en-US" dirty="0"/>
          </a:p>
        </p:txBody>
      </p:sp>
      <p:sp>
        <p:nvSpPr>
          <p:cNvPr id="3" name="Content Placeholder 2"/>
          <p:cNvSpPr>
            <a:spLocks noGrp="1"/>
          </p:cNvSpPr>
          <p:nvPr>
            <p:ph sz="half" idx="1"/>
          </p:nvPr>
        </p:nvSpPr>
        <p:spPr>
          <a:xfrm>
            <a:off x="416170" y="2382714"/>
            <a:ext cx="3329354" cy="4176347"/>
          </a:xfrm>
        </p:spPr>
        <p:txBody>
          <a:bodyPr>
            <a:normAutofit fontScale="77500" lnSpcReduction="20000"/>
          </a:bodyPr>
          <a:lstStyle/>
          <a:p>
            <a:pPr marL="171450" indent="-171450"/>
            <a:r>
              <a:rPr lang="en-US" sz="3600" dirty="0">
                <a:solidFill>
                  <a:srgbClr val="00B0F0"/>
                </a:solidFill>
              </a:rPr>
              <a:t>Deregulation</a:t>
            </a:r>
            <a:r>
              <a:rPr lang="en-US" sz="3600" dirty="0"/>
              <a:t> – also lowers the cost of doing business similar to a tax cut</a:t>
            </a:r>
            <a:r>
              <a:rPr lang="en-US" sz="3600" dirty="0" smtClean="0"/>
              <a:t>.</a:t>
            </a:r>
          </a:p>
          <a:p>
            <a:pPr marL="628650" lvl="1" indent="-171450"/>
            <a:r>
              <a:rPr lang="en-US" sz="3200" dirty="0" smtClean="0"/>
              <a:t>Environmental Regulations</a:t>
            </a:r>
          </a:p>
          <a:p>
            <a:pPr marL="628650" lvl="1" indent="-171450"/>
            <a:r>
              <a:rPr lang="en-US" sz="3200" dirty="0" smtClean="0"/>
              <a:t>Safety Regulations</a:t>
            </a:r>
          </a:p>
          <a:p>
            <a:pPr marL="628650" lvl="1" indent="-171450"/>
            <a:r>
              <a:rPr lang="en-US" sz="3200" dirty="0" smtClean="0"/>
              <a:t>Legal Regulations</a:t>
            </a:r>
            <a:endParaRPr lang="en-US" sz="3200" dirty="0"/>
          </a:p>
          <a:p>
            <a:pPr marL="171450" lvl="1" indent="-171450">
              <a:spcBef>
                <a:spcPts val="1000"/>
              </a:spcBef>
            </a:pPr>
            <a:r>
              <a:rPr lang="en-US" sz="3600" dirty="0">
                <a:solidFill>
                  <a:srgbClr val="00B0F0"/>
                </a:solidFill>
              </a:rPr>
              <a:t>Lower minimum wage - </a:t>
            </a:r>
            <a:r>
              <a:rPr lang="en-US" sz="3600" dirty="0"/>
              <a:t>so businesses can afford to hire </a:t>
            </a:r>
            <a:r>
              <a:rPr lang="en-US" sz="3600" dirty="0" smtClean="0"/>
              <a:t>more workers</a:t>
            </a:r>
            <a:endParaRPr lang="en-US" sz="3600" dirty="0"/>
          </a:p>
          <a:p>
            <a:endParaRPr lang="en-US" dirty="0"/>
          </a:p>
        </p:txBody>
      </p:sp>
      <p:sp>
        <p:nvSpPr>
          <p:cNvPr id="4" name="Content Placeholder 3"/>
          <p:cNvSpPr>
            <a:spLocks noGrp="1"/>
          </p:cNvSpPr>
          <p:nvPr>
            <p:ph sz="half" idx="2"/>
          </p:nvPr>
        </p:nvSpPr>
        <p:spPr>
          <a:xfrm>
            <a:off x="416169" y="967154"/>
            <a:ext cx="7162800" cy="1301261"/>
          </a:xfrm>
        </p:spPr>
        <p:txBody>
          <a:bodyPr>
            <a:normAutofit fontScale="77500" lnSpcReduction="20000"/>
          </a:bodyPr>
          <a:lstStyle/>
          <a:p>
            <a:r>
              <a:rPr lang="en-US" dirty="0" smtClean="0"/>
              <a:t>Supply Side Economics often assumes that firms are most efficient (especially when they compete against other firms) and should be allowed to operate freely as possible.</a:t>
            </a:r>
          </a:p>
          <a:p>
            <a:r>
              <a:rPr lang="en-US" dirty="0" smtClean="0"/>
              <a:t>This can be done by: </a:t>
            </a:r>
            <a:endParaRPr lang="en-US" dirty="0"/>
          </a:p>
        </p:txBody>
      </p:sp>
      <p:pic>
        <p:nvPicPr>
          <p:cNvPr id="5" name="Picture 4"/>
          <p:cNvPicPr>
            <a:picLocks noChangeAspect="1"/>
          </p:cNvPicPr>
          <p:nvPr/>
        </p:nvPicPr>
        <p:blipFill>
          <a:blip r:embed="rId2"/>
          <a:stretch>
            <a:fillRect/>
          </a:stretch>
        </p:blipFill>
        <p:spPr>
          <a:xfrm>
            <a:off x="3745524" y="2872216"/>
            <a:ext cx="2084781" cy="1404103"/>
          </a:xfrm>
          <a:prstGeom prst="rect">
            <a:avLst/>
          </a:prstGeom>
        </p:spPr>
      </p:pic>
      <p:pic>
        <p:nvPicPr>
          <p:cNvPr id="1026" name="Picture 2" descr="Has Privatization Benefitted the Publ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7481" y="2164917"/>
            <a:ext cx="2571751" cy="16244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68915" y="2101362"/>
            <a:ext cx="2734408" cy="3693319"/>
          </a:xfrm>
          <a:prstGeom prst="rect">
            <a:avLst/>
          </a:prstGeom>
        </p:spPr>
        <p:txBody>
          <a:bodyPr wrap="square">
            <a:spAutoFit/>
          </a:bodyPr>
          <a:lstStyle/>
          <a:p>
            <a:pPr marL="171450" indent="-171450"/>
            <a:r>
              <a:rPr lang="en-US" dirty="0">
                <a:solidFill>
                  <a:srgbClr val="00B0F0"/>
                </a:solidFill>
              </a:rPr>
              <a:t>Privatization</a:t>
            </a:r>
            <a:r>
              <a:rPr lang="en-US" dirty="0"/>
              <a:t> – by privatizing government organizations, private businesses will have to compete and become more efficient</a:t>
            </a:r>
          </a:p>
          <a:p>
            <a:r>
              <a:rPr lang="en-US" dirty="0">
                <a:solidFill>
                  <a:srgbClr val="00B0F0"/>
                </a:solidFill>
              </a:rPr>
              <a:t>Decreasing Union Power</a:t>
            </a:r>
            <a:r>
              <a:rPr lang="en-US" dirty="0"/>
              <a:t> – Unions represent the interests of workers and are often considered the enemy of businesses because they ask for higher wages, longer holidays etc.</a:t>
            </a:r>
          </a:p>
        </p:txBody>
      </p:sp>
      <p:sp>
        <p:nvSpPr>
          <p:cNvPr id="7" name="AutoShape 4" descr="How the Loss of Union Power Has Hurt American Manufacturing - The New York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ow the Loss of Union Power Has Hurt American Manufacturing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5661" y="4276319"/>
            <a:ext cx="2110962" cy="2108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555832" y="5075284"/>
            <a:ext cx="2578925" cy="1196695"/>
          </a:xfrm>
          <a:prstGeom prst="rect">
            <a:avLst/>
          </a:prstGeom>
        </p:spPr>
      </p:pic>
    </p:spTree>
    <p:extLst>
      <p:ext uri="{BB962C8B-B14F-4D97-AF65-F5344CB8AC3E}">
        <p14:creationId xmlns:p14="http://schemas.microsoft.com/office/powerpoint/2010/main" val="2133392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4053254" y="1573823"/>
            <a:ext cx="7965831" cy="5037991"/>
          </a:xfrm>
        </p:spPr>
        <p:txBody>
          <a:bodyPr>
            <a:normAutofit fontScale="77500" lnSpcReduction="20000"/>
          </a:bodyPr>
          <a:lstStyle/>
          <a:p>
            <a:r>
              <a:rPr lang="en-US" dirty="0" smtClean="0"/>
              <a:t>GDP per capita</a:t>
            </a:r>
          </a:p>
          <a:p>
            <a:pPr lvl="1"/>
            <a:r>
              <a:rPr lang="en-US" dirty="0" smtClean="0"/>
              <a:t>GDP per person</a:t>
            </a:r>
          </a:p>
          <a:p>
            <a:pPr lvl="1"/>
            <a:r>
              <a:rPr lang="en-US" dirty="0" smtClean="0"/>
              <a:t>Important for comparing different sized countries</a:t>
            </a:r>
          </a:p>
          <a:p>
            <a:pPr lvl="2"/>
            <a:r>
              <a:rPr lang="en-US" dirty="0" err="1" smtClean="0"/>
              <a:t>Eg</a:t>
            </a:r>
            <a:r>
              <a:rPr lang="en-US" dirty="0" smtClean="0"/>
              <a:t>. A large but poor country (</a:t>
            </a:r>
            <a:r>
              <a:rPr lang="en-US" dirty="0" err="1" smtClean="0"/>
              <a:t>eg</a:t>
            </a:r>
            <a:r>
              <a:rPr lang="en-US" dirty="0" smtClean="0"/>
              <a:t>. Nigeria) may have a larger GDP than a small rich country (</a:t>
            </a:r>
            <a:r>
              <a:rPr lang="en-US" dirty="0" err="1" smtClean="0"/>
              <a:t>eg</a:t>
            </a:r>
            <a:r>
              <a:rPr lang="en-US" dirty="0" smtClean="0"/>
              <a:t>. Austria)</a:t>
            </a:r>
          </a:p>
          <a:p>
            <a:r>
              <a:rPr lang="en-US" dirty="0" smtClean="0"/>
              <a:t>Productivity</a:t>
            </a:r>
          </a:p>
          <a:p>
            <a:pPr lvl="1"/>
            <a:r>
              <a:rPr lang="en-US" dirty="0" smtClean="0"/>
              <a:t>Output per worker – how much a worker can produce in G&amp;S in a year</a:t>
            </a:r>
          </a:p>
          <a:p>
            <a:pPr lvl="2"/>
            <a:r>
              <a:rPr lang="en-US" dirty="0" err="1" smtClean="0"/>
              <a:t>Eg</a:t>
            </a:r>
            <a:r>
              <a:rPr lang="en-US" dirty="0" smtClean="0"/>
              <a:t>. You have 10 workers in your factory who make 10,000 products each month. </a:t>
            </a:r>
            <a:endParaRPr lang="en-US" dirty="0"/>
          </a:p>
          <a:p>
            <a:pPr lvl="3"/>
            <a:r>
              <a:rPr lang="en-US" dirty="0" smtClean="0"/>
              <a:t>Therefore monthly productivity = 10,000/10 = 1000 products per worker</a:t>
            </a:r>
          </a:p>
          <a:p>
            <a:pPr lvl="2"/>
            <a:r>
              <a:rPr lang="en-US" dirty="0" smtClean="0"/>
              <a:t>Helped by increases in physical capital (machines), human capital (skills/knowledge)</a:t>
            </a:r>
          </a:p>
          <a:p>
            <a:r>
              <a:rPr lang="en-US" dirty="0" smtClean="0"/>
              <a:t>Economic Growth</a:t>
            </a:r>
          </a:p>
          <a:p>
            <a:pPr lvl="1"/>
            <a:r>
              <a:rPr lang="en-US" dirty="0" smtClean="0"/>
              <a:t>Increase in Real GDP per capita over time</a:t>
            </a:r>
          </a:p>
          <a:p>
            <a:pPr lvl="1"/>
            <a:r>
              <a:rPr lang="en-US" dirty="0" smtClean="0"/>
              <a:t>Outward shift of PPC</a:t>
            </a:r>
          </a:p>
          <a:p>
            <a:pPr lvl="1"/>
            <a:r>
              <a:rPr lang="en-US" dirty="0" smtClean="0"/>
              <a:t>Rightward shift of LRAS (assuming population doesn’t increase faster than GDP)</a:t>
            </a:r>
          </a:p>
          <a:p>
            <a:pPr lvl="1"/>
            <a:r>
              <a:rPr lang="en-US" dirty="0" smtClean="0"/>
              <a:t>Note: While we may see definitions of economic growth as ‘an increase in production’ or ‘an increase in the size of the economy, in AP Macro the definition is slightly more specific. </a:t>
            </a:r>
          </a:p>
          <a:p>
            <a:pPr lvl="1"/>
            <a:endParaRPr lang="en-US" dirty="0"/>
          </a:p>
        </p:txBody>
      </p:sp>
      <p:pic>
        <p:nvPicPr>
          <p:cNvPr id="5" name="Picture 4"/>
          <p:cNvPicPr>
            <a:picLocks noChangeAspect="1"/>
          </p:cNvPicPr>
          <p:nvPr/>
        </p:nvPicPr>
        <p:blipFill>
          <a:blip r:embed="rId2"/>
          <a:stretch>
            <a:fillRect/>
          </a:stretch>
        </p:blipFill>
        <p:spPr>
          <a:xfrm>
            <a:off x="838200" y="1573823"/>
            <a:ext cx="2743583" cy="1267002"/>
          </a:xfrm>
          <a:prstGeom prst="rect">
            <a:avLst/>
          </a:prstGeom>
        </p:spPr>
      </p:pic>
      <p:pic>
        <p:nvPicPr>
          <p:cNvPr id="6" name="Picture 5"/>
          <p:cNvPicPr>
            <a:picLocks noChangeAspect="1"/>
          </p:cNvPicPr>
          <p:nvPr/>
        </p:nvPicPr>
        <p:blipFill>
          <a:blip r:embed="rId3"/>
          <a:stretch>
            <a:fillRect/>
          </a:stretch>
        </p:blipFill>
        <p:spPr>
          <a:xfrm>
            <a:off x="1253990" y="2980592"/>
            <a:ext cx="2178324" cy="1245905"/>
          </a:xfrm>
          <a:prstGeom prst="rect">
            <a:avLst/>
          </a:prstGeom>
        </p:spPr>
      </p:pic>
      <p:pic>
        <p:nvPicPr>
          <p:cNvPr id="7" name="Picture 6"/>
          <p:cNvPicPr>
            <a:picLocks noChangeAspect="1"/>
          </p:cNvPicPr>
          <p:nvPr/>
        </p:nvPicPr>
        <p:blipFill>
          <a:blip r:embed="rId4"/>
          <a:stretch>
            <a:fillRect/>
          </a:stretch>
        </p:blipFill>
        <p:spPr>
          <a:xfrm>
            <a:off x="1338250" y="4696904"/>
            <a:ext cx="2715004" cy="1476581"/>
          </a:xfrm>
          <a:prstGeom prst="rect">
            <a:avLst/>
          </a:prstGeom>
        </p:spPr>
      </p:pic>
    </p:spTree>
    <p:extLst>
      <p:ext uri="{BB962C8B-B14F-4D97-AF65-F5344CB8AC3E}">
        <p14:creationId xmlns:p14="http://schemas.microsoft.com/office/powerpoint/2010/main" val="4160027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According to supply side policy would we want to increase or decrease environmental regulations?</a:t>
            </a:r>
          </a:p>
          <a:p>
            <a:r>
              <a:rPr lang="en-US" dirty="0" smtClean="0">
                <a:solidFill>
                  <a:srgbClr val="0070C0"/>
                </a:solidFill>
              </a:rPr>
              <a:t>Decrease, so that businesses can focus their energy on production only</a:t>
            </a:r>
            <a:endParaRPr lang="en-US" dirty="0">
              <a:solidFill>
                <a:srgbClr val="0070C0"/>
              </a:solidFill>
            </a:endParaRPr>
          </a:p>
        </p:txBody>
      </p:sp>
    </p:spTree>
    <p:extLst>
      <p:ext uri="{BB962C8B-B14F-4D97-AF65-F5344CB8AC3E}">
        <p14:creationId xmlns:p14="http://schemas.microsoft.com/office/powerpoint/2010/main" val="21943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for reducing tax</a:t>
            </a:r>
            <a:endParaRPr lang="en-US" dirty="0"/>
          </a:p>
        </p:txBody>
      </p:sp>
      <p:sp>
        <p:nvSpPr>
          <p:cNvPr id="3" name="Content Placeholder 2"/>
          <p:cNvSpPr>
            <a:spLocks noGrp="1"/>
          </p:cNvSpPr>
          <p:nvPr>
            <p:ph idx="1"/>
          </p:nvPr>
        </p:nvSpPr>
        <p:spPr>
          <a:xfrm>
            <a:off x="838200" y="1559293"/>
            <a:ext cx="10515600" cy="2579570"/>
          </a:xfrm>
        </p:spPr>
        <p:txBody>
          <a:bodyPr/>
          <a:lstStyle/>
          <a:p>
            <a:r>
              <a:rPr lang="en-US" dirty="0" smtClean="0"/>
              <a:t>If you see any of these terms you can assume it just means to lower tax! </a:t>
            </a:r>
          </a:p>
          <a:p>
            <a:pPr lvl="1"/>
            <a:r>
              <a:rPr lang="en-US" dirty="0" smtClean="0"/>
              <a:t>Allowable deduction</a:t>
            </a:r>
          </a:p>
          <a:p>
            <a:pPr lvl="1"/>
            <a:r>
              <a:rPr lang="en-US" dirty="0" smtClean="0"/>
              <a:t>Tax credit</a:t>
            </a:r>
          </a:p>
          <a:p>
            <a:pPr lvl="1"/>
            <a:r>
              <a:rPr lang="en-US" dirty="0" smtClean="0"/>
              <a:t>Subsidy</a:t>
            </a:r>
          </a:p>
          <a:p>
            <a:endParaRPr lang="en-US" dirty="0"/>
          </a:p>
        </p:txBody>
      </p:sp>
      <p:pic>
        <p:nvPicPr>
          <p:cNvPr id="4" name="Picture 3"/>
          <p:cNvPicPr>
            <a:picLocks noChangeAspect="1"/>
          </p:cNvPicPr>
          <p:nvPr/>
        </p:nvPicPr>
        <p:blipFill>
          <a:blip r:embed="rId2"/>
          <a:stretch>
            <a:fillRect/>
          </a:stretch>
        </p:blipFill>
        <p:spPr>
          <a:xfrm>
            <a:off x="451127" y="3840480"/>
            <a:ext cx="7761961" cy="2752788"/>
          </a:xfrm>
          <a:prstGeom prst="rect">
            <a:avLst/>
          </a:prstGeom>
        </p:spPr>
      </p:pic>
    </p:spTree>
    <p:extLst>
      <p:ext uri="{BB962C8B-B14F-4D97-AF65-F5344CB8AC3E}">
        <p14:creationId xmlns:p14="http://schemas.microsoft.com/office/powerpoint/2010/main" val="946323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5460"/>
          </a:xfrm>
        </p:spPr>
        <p:txBody>
          <a:bodyPr/>
          <a:lstStyle/>
          <a:p>
            <a:r>
              <a:rPr lang="en-US" dirty="0" smtClean="0"/>
              <a:t>Supply Side Fiscal Policy Policies</a:t>
            </a:r>
            <a:endParaRPr lang="en-US" dirty="0"/>
          </a:p>
        </p:txBody>
      </p:sp>
      <p:sp>
        <p:nvSpPr>
          <p:cNvPr id="4" name="Content Placeholder 3"/>
          <p:cNvSpPr>
            <a:spLocks noGrp="1"/>
          </p:cNvSpPr>
          <p:nvPr>
            <p:ph sz="half" idx="1"/>
          </p:nvPr>
        </p:nvSpPr>
        <p:spPr>
          <a:xfrm>
            <a:off x="246186" y="1239715"/>
            <a:ext cx="3601917" cy="4980110"/>
          </a:xfrm>
          <a:solidFill>
            <a:schemeClr val="accent4">
              <a:lumMod val="20000"/>
              <a:lumOff val="80000"/>
            </a:schemeClr>
          </a:solidFill>
        </p:spPr>
        <p:txBody>
          <a:bodyPr>
            <a:normAutofit/>
          </a:bodyPr>
          <a:lstStyle/>
          <a:p>
            <a:pPr marL="0" indent="0">
              <a:buNone/>
            </a:pPr>
            <a:r>
              <a:rPr lang="en-US" sz="1800" b="1" u="sng" dirty="0" smtClean="0"/>
              <a:t>Decreasing Tax and Reducing Social Welfare</a:t>
            </a:r>
          </a:p>
          <a:p>
            <a:r>
              <a:rPr lang="en-US" sz="1100" dirty="0" smtClean="0"/>
              <a:t>People can keep more of the profit of their hard work</a:t>
            </a:r>
          </a:p>
          <a:p>
            <a:r>
              <a:rPr lang="en-US" sz="1100" dirty="0" smtClean="0"/>
              <a:t>People can rely on the government less</a:t>
            </a:r>
          </a:p>
          <a:p>
            <a:r>
              <a:rPr lang="en-US" sz="1100" dirty="0" smtClean="0"/>
              <a:t>People will work harder</a:t>
            </a:r>
          </a:p>
          <a:p>
            <a:r>
              <a:rPr lang="en-US" sz="1100" dirty="0" smtClean="0"/>
              <a:t>Businesses will also work harder to earn more profit</a:t>
            </a:r>
          </a:p>
          <a:p>
            <a:pPr lvl="1"/>
            <a:r>
              <a:rPr lang="en-US" sz="1050" dirty="0" smtClean="0"/>
              <a:t>Businesses will have more money available to invest</a:t>
            </a:r>
            <a:endParaRPr lang="en-US" sz="1050" dirty="0"/>
          </a:p>
        </p:txBody>
      </p:sp>
      <p:sp>
        <p:nvSpPr>
          <p:cNvPr id="5" name="Content Placeholder 4"/>
          <p:cNvSpPr>
            <a:spLocks noGrp="1"/>
          </p:cNvSpPr>
          <p:nvPr>
            <p:ph sz="half" idx="2"/>
          </p:nvPr>
        </p:nvSpPr>
        <p:spPr>
          <a:xfrm>
            <a:off x="4158762" y="1257299"/>
            <a:ext cx="3393832" cy="4962526"/>
          </a:xfrm>
          <a:solidFill>
            <a:schemeClr val="accent6">
              <a:lumMod val="20000"/>
              <a:lumOff val="80000"/>
            </a:schemeClr>
          </a:solidFill>
        </p:spPr>
        <p:txBody>
          <a:bodyPr>
            <a:normAutofit/>
          </a:bodyPr>
          <a:lstStyle/>
          <a:p>
            <a:pPr marL="0" indent="0">
              <a:buNone/>
            </a:pPr>
            <a:r>
              <a:rPr lang="en-US" sz="1800" b="1" u="sng" dirty="0" smtClean="0"/>
              <a:t>Encouraging/Increasing Productivity Boosting Spending</a:t>
            </a:r>
          </a:p>
          <a:p>
            <a:r>
              <a:rPr lang="en-US" sz="1100" dirty="0" smtClean="0"/>
              <a:t>Government spending on education, infrastructure (roads, ports, railways), science research</a:t>
            </a:r>
          </a:p>
          <a:p>
            <a:r>
              <a:rPr lang="en-US" sz="1100" dirty="0" smtClean="0"/>
              <a:t>Investment subsidies to businesses who invest</a:t>
            </a:r>
          </a:p>
        </p:txBody>
      </p:sp>
      <p:sp>
        <p:nvSpPr>
          <p:cNvPr id="6" name="Content Placeholder 3"/>
          <p:cNvSpPr txBox="1">
            <a:spLocks/>
          </p:cNvSpPr>
          <p:nvPr/>
        </p:nvSpPr>
        <p:spPr>
          <a:xfrm>
            <a:off x="7863253" y="1257299"/>
            <a:ext cx="3490547" cy="4962526"/>
          </a:xfrm>
          <a:prstGeom prst="rect">
            <a:avLst/>
          </a:prstGeom>
          <a:solidFill>
            <a:schemeClr val="accent5">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dirty="0" smtClean="0"/>
              <a:t>More Business Freedom and Power</a:t>
            </a:r>
          </a:p>
          <a:p>
            <a:pPr marL="0" indent="0">
              <a:buNone/>
            </a:pPr>
            <a:r>
              <a:rPr lang="en-US" sz="1800" b="1" u="sng" dirty="0" smtClean="0"/>
              <a:t>(Less Rules and Regulations)</a:t>
            </a:r>
          </a:p>
          <a:p>
            <a:r>
              <a:rPr lang="en-US" sz="1100" dirty="0" smtClean="0"/>
              <a:t>Reducing Union Power</a:t>
            </a:r>
          </a:p>
          <a:p>
            <a:r>
              <a:rPr lang="en-US" sz="1100" dirty="0" smtClean="0"/>
              <a:t>Reducing the minimum wage</a:t>
            </a:r>
          </a:p>
          <a:p>
            <a:r>
              <a:rPr lang="en-US" sz="1100" dirty="0" smtClean="0"/>
              <a:t>Reducing environmental regulation</a:t>
            </a:r>
          </a:p>
          <a:p>
            <a:r>
              <a:rPr lang="en-US" sz="1100" dirty="0"/>
              <a:t>Privatization – Reducing Government agencies and giving these to private </a:t>
            </a:r>
            <a:r>
              <a:rPr lang="en-US" sz="1100" dirty="0" smtClean="0"/>
              <a:t>companies</a:t>
            </a:r>
            <a:endParaRPr lang="en-US" sz="1100" dirty="0"/>
          </a:p>
        </p:txBody>
      </p:sp>
      <p:pic>
        <p:nvPicPr>
          <p:cNvPr id="7" name="Picture 6"/>
          <p:cNvPicPr>
            <a:picLocks noChangeAspect="1"/>
          </p:cNvPicPr>
          <p:nvPr/>
        </p:nvPicPr>
        <p:blipFill>
          <a:blip r:embed="rId2"/>
          <a:stretch>
            <a:fillRect/>
          </a:stretch>
        </p:blipFill>
        <p:spPr>
          <a:xfrm>
            <a:off x="481429" y="3281362"/>
            <a:ext cx="1240999" cy="585455"/>
          </a:xfrm>
          <a:prstGeom prst="rect">
            <a:avLst/>
          </a:prstGeom>
        </p:spPr>
      </p:pic>
      <p:pic>
        <p:nvPicPr>
          <p:cNvPr id="8" name="Picture 7"/>
          <p:cNvPicPr>
            <a:picLocks noChangeAspect="1"/>
          </p:cNvPicPr>
          <p:nvPr/>
        </p:nvPicPr>
        <p:blipFill>
          <a:blip r:embed="rId3"/>
          <a:stretch>
            <a:fillRect/>
          </a:stretch>
        </p:blipFill>
        <p:spPr>
          <a:xfrm>
            <a:off x="6358202" y="2758320"/>
            <a:ext cx="885727" cy="524272"/>
          </a:xfrm>
          <a:prstGeom prst="rect">
            <a:avLst/>
          </a:prstGeom>
        </p:spPr>
      </p:pic>
      <p:pic>
        <p:nvPicPr>
          <p:cNvPr id="9" name="Picture 8"/>
          <p:cNvPicPr>
            <a:picLocks noChangeAspect="1"/>
          </p:cNvPicPr>
          <p:nvPr/>
        </p:nvPicPr>
        <p:blipFill>
          <a:blip r:embed="rId4"/>
          <a:stretch>
            <a:fillRect/>
          </a:stretch>
        </p:blipFill>
        <p:spPr>
          <a:xfrm>
            <a:off x="5267181" y="2661606"/>
            <a:ext cx="875056" cy="500032"/>
          </a:xfrm>
          <a:prstGeom prst="rect">
            <a:avLst/>
          </a:prstGeom>
        </p:spPr>
      </p:pic>
      <p:pic>
        <p:nvPicPr>
          <p:cNvPr id="10" name="Picture 9"/>
          <p:cNvPicPr>
            <a:picLocks noChangeAspect="1"/>
          </p:cNvPicPr>
          <p:nvPr/>
        </p:nvPicPr>
        <p:blipFill>
          <a:blip r:embed="rId5"/>
          <a:stretch>
            <a:fillRect/>
          </a:stretch>
        </p:blipFill>
        <p:spPr>
          <a:xfrm>
            <a:off x="4417299" y="2758320"/>
            <a:ext cx="803365" cy="523042"/>
          </a:xfrm>
          <a:prstGeom prst="rect">
            <a:avLst/>
          </a:prstGeom>
        </p:spPr>
      </p:pic>
      <p:pic>
        <p:nvPicPr>
          <p:cNvPr id="3" name="Picture 2"/>
          <p:cNvPicPr>
            <a:picLocks noChangeAspect="1"/>
          </p:cNvPicPr>
          <p:nvPr/>
        </p:nvPicPr>
        <p:blipFill>
          <a:blip r:embed="rId6"/>
          <a:stretch>
            <a:fillRect/>
          </a:stretch>
        </p:blipFill>
        <p:spPr>
          <a:xfrm>
            <a:off x="10374562" y="2249841"/>
            <a:ext cx="567464" cy="770000"/>
          </a:xfrm>
          <a:prstGeom prst="rect">
            <a:avLst/>
          </a:prstGeom>
        </p:spPr>
      </p:pic>
      <p:pic>
        <p:nvPicPr>
          <p:cNvPr id="11" name="Picture 10"/>
          <p:cNvPicPr>
            <a:picLocks noChangeAspect="1"/>
          </p:cNvPicPr>
          <p:nvPr/>
        </p:nvPicPr>
        <p:blipFill>
          <a:blip r:embed="rId7"/>
          <a:stretch>
            <a:fillRect/>
          </a:stretch>
        </p:blipFill>
        <p:spPr>
          <a:xfrm>
            <a:off x="10942026" y="1659956"/>
            <a:ext cx="682943" cy="459963"/>
          </a:xfrm>
          <a:prstGeom prst="rect">
            <a:avLst/>
          </a:prstGeom>
        </p:spPr>
      </p:pic>
      <p:pic>
        <p:nvPicPr>
          <p:cNvPr id="12" name="Picture 11"/>
          <p:cNvPicPr>
            <a:picLocks noChangeAspect="1"/>
          </p:cNvPicPr>
          <p:nvPr/>
        </p:nvPicPr>
        <p:blipFill>
          <a:blip r:embed="rId8"/>
          <a:stretch>
            <a:fillRect/>
          </a:stretch>
        </p:blipFill>
        <p:spPr>
          <a:xfrm>
            <a:off x="1768945" y="3282592"/>
            <a:ext cx="668037" cy="656714"/>
          </a:xfrm>
          <a:prstGeom prst="rect">
            <a:avLst/>
          </a:prstGeom>
        </p:spPr>
      </p:pic>
      <p:sp>
        <p:nvSpPr>
          <p:cNvPr id="13" name="Down Arrow 12"/>
          <p:cNvSpPr/>
          <p:nvPr/>
        </p:nvSpPr>
        <p:spPr>
          <a:xfrm>
            <a:off x="2543709" y="3398727"/>
            <a:ext cx="153492" cy="22272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7437" y="4062194"/>
            <a:ext cx="3059413" cy="1477328"/>
          </a:xfrm>
          <a:prstGeom prst="rect">
            <a:avLst/>
          </a:prstGeom>
          <a:noFill/>
        </p:spPr>
        <p:txBody>
          <a:bodyPr wrap="square" rtlCol="0">
            <a:spAutoFit/>
          </a:bodyPr>
          <a:lstStyle/>
          <a:p>
            <a:r>
              <a:rPr lang="en-US" dirty="0" smtClean="0"/>
              <a:t>Specific Policies</a:t>
            </a:r>
          </a:p>
          <a:p>
            <a:r>
              <a:rPr lang="en-US" dirty="0" smtClean="0"/>
              <a:t>↓Income Tax</a:t>
            </a:r>
          </a:p>
          <a:p>
            <a:r>
              <a:rPr lang="en-US" dirty="0" smtClean="0"/>
              <a:t>↓Corporate Tax</a:t>
            </a:r>
          </a:p>
          <a:p>
            <a:r>
              <a:rPr lang="en-US" dirty="0" smtClean="0"/>
              <a:t>↓Social Security Payments</a:t>
            </a:r>
          </a:p>
          <a:p>
            <a:r>
              <a:rPr lang="en-US" dirty="0" smtClean="0"/>
              <a:t>↑Retirement Age</a:t>
            </a:r>
            <a:endParaRPr lang="en-US" dirty="0"/>
          </a:p>
        </p:txBody>
      </p:sp>
      <p:sp>
        <p:nvSpPr>
          <p:cNvPr id="16" name="TextBox 15"/>
          <p:cNvSpPr txBox="1"/>
          <p:nvPr/>
        </p:nvSpPr>
        <p:spPr>
          <a:xfrm>
            <a:off x="4325971" y="3398727"/>
            <a:ext cx="3059413" cy="2585323"/>
          </a:xfrm>
          <a:prstGeom prst="rect">
            <a:avLst/>
          </a:prstGeom>
          <a:noFill/>
        </p:spPr>
        <p:txBody>
          <a:bodyPr wrap="square" rtlCol="0">
            <a:spAutoFit/>
          </a:bodyPr>
          <a:lstStyle/>
          <a:p>
            <a:r>
              <a:rPr lang="en-US" dirty="0" smtClean="0"/>
              <a:t>Specific Policies</a:t>
            </a:r>
          </a:p>
          <a:p>
            <a:r>
              <a:rPr lang="en-US" dirty="0"/>
              <a:t>↑Subsidies for firm research</a:t>
            </a:r>
          </a:p>
          <a:p>
            <a:r>
              <a:rPr lang="en-US" dirty="0"/>
              <a:t>↑Subsidies for firm investment in capital</a:t>
            </a:r>
          </a:p>
          <a:p>
            <a:r>
              <a:rPr lang="en-US" dirty="0" smtClean="0"/>
              <a:t>↑Infrastructure Spending</a:t>
            </a:r>
          </a:p>
          <a:p>
            <a:r>
              <a:rPr lang="en-US" dirty="0" smtClean="0"/>
              <a:t>↑Public Education Spending</a:t>
            </a:r>
            <a:endParaRPr lang="en-US" dirty="0"/>
          </a:p>
          <a:p>
            <a:r>
              <a:rPr lang="en-US" dirty="0" smtClean="0"/>
              <a:t>↑Subsidies for firms who train employees</a:t>
            </a:r>
            <a:endParaRPr lang="en-US" dirty="0"/>
          </a:p>
          <a:p>
            <a:r>
              <a:rPr lang="en-US" dirty="0" smtClean="0"/>
              <a:t>↑Government research</a:t>
            </a:r>
            <a:endParaRPr lang="en-US" dirty="0"/>
          </a:p>
        </p:txBody>
      </p:sp>
      <p:sp>
        <p:nvSpPr>
          <p:cNvPr id="17" name="TextBox 16"/>
          <p:cNvSpPr txBox="1"/>
          <p:nvPr/>
        </p:nvSpPr>
        <p:spPr>
          <a:xfrm>
            <a:off x="7979649" y="3599407"/>
            <a:ext cx="3059413" cy="2031325"/>
          </a:xfrm>
          <a:prstGeom prst="rect">
            <a:avLst/>
          </a:prstGeom>
          <a:noFill/>
        </p:spPr>
        <p:txBody>
          <a:bodyPr wrap="square" rtlCol="0">
            <a:spAutoFit/>
          </a:bodyPr>
          <a:lstStyle/>
          <a:p>
            <a:r>
              <a:rPr lang="en-US" dirty="0" smtClean="0"/>
              <a:t>Specific Policies</a:t>
            </a:r>
          </a:p>
          <a:p>
            <a:r>
              <a:rPr lang="en-US" dirty="0" smtClean="0"/>
              <a:t>↓Minimum Wage</a:t>
            </a:r>
          </a:p>
          <a:p>
            <a:r>
              <a:rPr lang="en-US" dirty="0" smtClean="0"/>
              <a:t>↓Union Power</a:t>
            </a:r>
          </a:p>
          <a:p>
            <a:r>
              <a:rPr lang="en-US" dirty="0" smtClean="0"/>
              <a:t>↓Social Security Payments</a:t>
            </a:r>
          </a:p>
          <a:p>
            <a:r>
              <a:rPr lang="en-US" dirty="0" smtClean="0"/>
              <a:t>↑Privatization (more government agencies become private)</a:t>
            </a:r>
            <a:endParaRPr lang="en-US" dirty="0"/>
          </a:p>
        </p:txBody>
      </p:sp>
    </p:spTree>
    <p:extLst>
      <p:ext uri="{BB962C8B-B14F-4D97-AF65-F5344CB8AC3E}">
        <p14:creationId xmlns:p14="http://schemas.microsoft.com/office/powerpoint/2010/main" val="2621032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the main categories of policies of supply side policy?</a:t>
            </a:r>
          </a:p>
          <a:p>
            <a:r>
              <a:rPr lang="en-US" dirty="0" smtClean="0">
                <a:solidFill>
                  <a:srgbClr val="0070C0"/>
                </a:solidFill>
              </a:rPr>
              <a:t>Reducing taxes and social security</a:t>
            </a:r>
          </a:p>
          <a:p>
            <a:r>
              <a:rPr lang="en-US" dirty="0" smtClean="0">
                <a:solidFill>
                  <a:srgbClr val="0070C0"/>
                </a:solidFill>
              </a:rPr>
              <a:t>Reducing regulation</a:t>
            </a:r>
          </a:p>
          <a:p>
            <a:r>
              <a:rPr lang="en-US" dirty="0" smtClean="0">
                <a:solidFill>
                  <a:srgbClr val="0070C0"/>
                </a:solidFill>
              </a:rPr>
              <a:t>Increasing investment in technology, capital and human capital</a:t>
            </a:r>
          </a:p>
          <a:p>
            <a:pPr lvl="1"/>
            <a:r>
              <a:rPr lang="en-US" dirty="0" smtClean="0">
                <a:solidFill>
                  <a:srgbClr val="0070C0"/>
                </a:solidFill>
              </a:rPr>
              <a:t>Government directly investing (</a:t>
            </a:r>
            <a:r>
              <a:rPr lang="en-US" dirty="0" err="1" smtClean="0">
                <a:solidFill>
                  <a:srgbClr val="0070C0"/>
                </a:solidFill>
              </a:rPr>
              <a:t>eg</a:t>
            </a:r>
            <a:r>
              <a:rPr lang="en-US" dirty="0" smtClean="0">
                <a:solidFill>
                  <a:srgbClr val="0070C0"/>
                </a:solidFill>
              </a:rPr>
              <a:t>. NASA, Government Research Labs, Military Development)</a:t>
            </a:r>
          </a:p>
          <a:p>
            <a:pPr lvl="1"/>
            <a:r>
              <a:rPr lang="en-US" dirty="0" smtClean="0">
                <a:solidFill>
                  <a:srgbClr val="0070C0"/>
                </a:solidFill>
              </a:rPr>
              <a:t>Government encouraging investment (</a:t>
            </a:r>
            <a:r>
              <a:rPr lang="en-US" dirty="0" err="1" smtClean="0">
                <a:solidFill>
                  <a:srgbClr val="0070C0"/>
                </a:solidFill>
              </a:rPr>
              <a:t>eg</a:t>
            </a:r>
            <a:r>
              <a:rPr lang="en-US" dirty="0" smtClean="0">
                <a:solidFill>
                  <a:srgbClr val="0070C0"/>
                </a:solidFill>
              </a:rPr>
              <a:t>. Giving tax credits to businesses that invest in new equipment)</a:t>
            </a:r>
            <a:endParaRPr lang="en-US" dirty="0">
              <a:solidFill>
                <a:srgbClr val="0070C0"/>
              </a:solidFill>
            </a:endParaRPr>
          </a:p>
        </p:txBody>
      </p:sp>
    </p:spTree>
    <p:extLst>
      <p:ext uri="{BB962C8B-B14F-4D97-AF65-F5344CB8AC3E}">
        <p14:creationId xmlns:p14="http://schemas.microsoft.com/office/powerpoint/2010/main" val="25876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4 specific supply side fiscal policies?</a:t>
            </a:r>
          </a:p>
          <a:p>
            <a:r>
              <a:rPr lang="en-US" dirty="0" smtClean="0">
                <a:solidFill>
                  <a:srgbClr val="0070C0"/>
                </a:solidFill>
              </a:rPr>
              <a:t>Decreasing income tax</a:t>
            </a:r>
          </a:p>
          <a:p>
            <a:r>
              <a:rPr lang="en-US" dirty="0" smtClean="0">
                <a:solidFill>
                  <a:srgbClr val="0070C0"/>
                </a:solidFill>
              </a:rPr>
              <a:t>Decreasing social welfare</a:t>
            </a:r>
          </a:p>
          <a:p>
            <a:r>
              <a:rPr lang="en-US" dirty="0" smtClean="0">
                <a:solidFill>
                  <a:srgbClr val="0070C0"/>
                </a:solidFill>
              </a:rPr>
              <a:t>Increasing government spending on infrastructure and public education</a:t>
            </a:r>
          </a:p>
          <a:p>
            <a:r>
              <a:rPr lang="en-US" dirty="0" smtClean="0">
                <a:solidFill>
                  <a:srgbClr val="0070C0"/>
                </a:solidFill>
              </a:rPr>
              <a:t>Privatization of government agencies</a:t>
            </a:r>
          </a:p>
          <a:p>
            <a:r>
              <a:rPr lang="en-US" dirty="0" smtClean="0">
                <a:solidFill>
                  <a:srgbClr val="0070C0"/>
                </a:solidFill>
              </a:rPr>
              <a:t>Decreasing environmental regulations</a:t>
            </a:r>
          </a:p>
          <a:p>
            <a:r>
              <a:rPr lang="en-US" dirty="0" smtClean="0">
                <a:solidFill>
                  <a:srgbClr val="0070C0"/>
                </a:solidFill>
              </a:rPr>
              <a:t>Decreasing the minimum wage</a:t>
            </a:r>
            <a:endParaRPr lang="en-US" dirty="0">
              <a:solidFill>
                <a:srgbClr val="0070C0"/>
              </a:solidFill>
            </a:endParaRPr>
          </a:p>
        </p:txBody>
      </p:sp>
    </p:spTree>
    <p:extLst>
      <p:ext uri="{BB962C8B-B14F-4D97-AF65-F5344CB8AC3E}">
        <p14:creationId xmlns:p14="http://schemas.microsoft.com/office/powerpoint/2010/main" val="209066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 Exam Question</a:t>
            </a:r>
            <a:endParaRPr lang="en-AU" dirty="0"/>
          </a:p>
        </p:txBody>
      </p:sp>
      <p:sp>
        <p:nvSpPr>
          <p:cNvPr id="3" name="Content Placeholder 2"/>
          <p:cNvSpPr>
            <a:spLocks noGrp="1"/>
          </p:cNvSpPr>
          <p:nvPr>
            <p:ph idx="1"/>
          </p:nvPr>
        </p:nvSpPr>
        <p:spPr>
          <a:xfrm>
            <a:off x="838200" y="1825625"/>
            <a:ext cx="5788742" cy="4351338"/>
          </a:xfrm>
        </p:spPr>
        <p:txBody>
          <a:bodyPr>
            <a:normAutofit fontScale="85000" lnSpcReduction="20000"/>
          </a:bodyPr>
          <a:lstStyle/>
          <a:p>
            <a:pPr lvl="0"/>
            <a:r>
              <a:rPr lang="en-AU" b="1" dirty="0"/>
              <a:t>Supply-side economists are most likely to favour which of the following short-run policies?</a:t>
            </a:r>
            <a:endParaRPr lang="en-AU" dirty="0"/>
          </a:p>
          <a:p>
            <a:r>
              <a:rPr lang="en-AU" dirty="0"/>
              <a:t>(A) Increasing government spending on social welfare</a:t>
            </a:r>
          </a:p>
          <a:p>
            <a:r>
              <a:rPr lang="en-AU" dirty="0"/>
              <a:t>(B) Increasing government spending to help promote the country’s business abroad</a:t>
            </a:r>
          </a:p>
          <a:p>
            <a:r>
              <a:rPr lang="en-AU" dirty="0"/>
              <a:t>(C) Cutting marginal tax rates to promote savings, investment, and work</a:t>
            </a:r>
          </a:p>
          <a:p>
            <a:r>
              <a:rPr lang="en-AU" dirty="0"/>
              <a:t>(D) Financing government spending on infrastructure by increasing sales tax rather than increasing income tax</a:t>
            </a:r>
          </a:p>
          <a:p>
            <a:r>
              <a:rPr lang="en-AU" dirty="0"/>
              <a:t>(E) Increasing corporate profit tax rates</a:t>
            </a:r>
          </a:p>
          <a:p>
            <a:endParaRPr lang="en-AU" dirty="0"/>
          </a:p>
        </p:txBody>
      </p:sp>
      <p:sp>
        <p:nvSpPr>
          <p:cNvPr id="4" name="TextBox 3"/>
          <p:cNvSpPr txBox="1"/>
          <p:nvPr/>
        </p:nvSpPr>
        <p:spPr>
          <a:xfrm>
            <a:off x="8881555" y="1963332"/>
            <a:ext cx="4011561" cy="1077218"/>
          </a:xfrm>
          <a:prstGeom prst="rect">
            <a:avLst/>
          </a:prstGeom>
          <a:noFill/>
        </p:spPr>
        <p:txBody>
          <a:bodyPr wrap="square" rtlCol="0">
            <a:spAutoFit/>
          </a:bodyPr>
          <a:lstStyle/>
          <a:p>
            <a:r>
              <a:rPr lang="en-AU" sz="3200" dirty="0" smtClean="0">
                <a:solidFill>
                  <a:srgbClr val="0070C0"/>
                </a:solidFill>
              </a:rPr>
              <a:t>Answer: C</a:t>
            </a:r>
          </a:p>
          <a:p>
            <a:r>
              <a:rPr lang="en-AU" sz="3200" dirty="0" smtClean="0">
                <a:solidFill>
                  <a:srgbClr val="FF0000"/>
                </a:solidFill>
              </a:rPr>
              <a:t> </a:t>
            </a:r>
            <a:endParaRPr lang="en-AU" sz="3200" dirty="0">
              <a:solidFill>
                <a:srgbClr val="FF0000"/>
              </a:solidFill>
            </a:endParaRPr>
          </a:p>
        </p:txBody>
      </p:sp>
      <p:sp>
        <p:nvSpPr>
          <p:cNvPr id="5" name="TextBox 4"/>
          <p:cNvSpPr txBox="1"/>
          <p:nvPr/>
        </p:nvSpPr>
        <p:spPr>
          <a:xfrm>
            <a:off x="6431432" y="4788594"/>
            <a:ext cx="5416439" cy="1200329"/>
          </a:xfrm>
          <a:prstGeom prst="rect">
            <a:avLst/>
          </a:prstGeom>
          <a:noFill/>
        </p:spPr>
        <p:txBody>
          <a:bodyPr wrap="square" rtlCol="0">
            <a:spAutoFit/>
          </a:bodyPr>
          <a:lstStyle/>
          <a:p>
            <a:r>
              <a:rPr lang="en-AU" dirty="0" smtClean="0">
                <a:solidFill>
                  <a:srgbClr val="0070C0"/>
                </a:solidFill>
              </a:rPr>
              <a:t>The first part of D is correct for the question, but the fact that tax will be increased could cause decreases to business profits which eliminates it as a correct answer.</a:t>
            </a:r>
          </a:p>
          <a:p>
            <a:r>
              <a:rPr lang="en-AU" dirty="0" smtClean="0">
                <a:solidFill>
                  <a:srgbClr val="FF0000"/>
                </a:solidFill>
              </a:rPr>
              <a:t> </a:t>
            </a:r>
            <a:endParaRPr lang="en-AU" dirty="0">
              <a:solidFill>
                <a:srgbClr val="FF0000"/>
              </a:solidFill>
            </a:endParaRPr>
          </a:p>
        </p:txBody>
      </p:sp>
      <p:sp>
        <p:nvSpPr>
          <p:cNvPr id="6" name="TextBox 5"/>
          <p:cNvSpPr txBox="1"/>
          <p:nvPr/>
        </p:nvSpPr>
        <p:spPr>
          <a:xfrm>
            <a:off x="5997679" y="5866152"/>
            <a:ext cx="5186136" cy="646331"/>
          </a:xfrm>
          <a:prstGeom prst="rect">
            <a:avLst/>
          </a:prstGeom>
          <a:noFill/>
        </p:spPr>
        <p:txBody>
          <a:bodyPr wrap="square" rtlCol="0">
            <a:spAutoFit/>
          </a:bodyPr>
          <a:lstStyle/>
          <a:p>
            <a:r>
              <a:rPr lang="en-AU" dirty="0" smtClean="0">
                <a:solidFill>
                  <a:srgbClr val="0070C0"/>
                </a:solidFill>
              </a:rPr>
              <a:t>Increase of tax is the opposite of supply side policy.</a:t>
            </a:r>
          </a:p>
          <a:p>
            <a:r>
              <a:rPr lang="en-AU" dirty="0" smtClean="0">
                <a:solidFill>
                  <a:srgbClr val="FF0000"/>
                </a:solidFill>
              </a:rPr>
              <a:t> </a:t>
            </a:r>
            <a:endParaRPr lang="en-AU" dirty="0">
              <a:solidFill>
                <a:srgbClr val="FF0000"/>
              </a:solidFill>
            </a:endParaRPr>
          </a:p>
        </p:txBody>
      </p:sp>
      <p:sp>
        <p:nvSpPr>
          <p:cNvPr id="7" name="TextBox 6"/>
          <p:cNvSpPr txBox="1"/>
          <p:nvPr/>
        </p:nvSpPr>
        <p:spPr>
          <a:xfrm>
            <a:off x="5997679" y="3286557"/>
            <a:ext cx="5356121" cy="923330"/>
          </a:xfrm>
          <a:prstGeom prst="rect">
            <a:avLst/>
          </a:prstGeom>
          <a:noFill/>
        </p:spPr>
        <p:txBody>
          <a:bodyPr wrap="square" rtlCol="0">
            <a:spAutoFit/>
          </a:bodyPr>
          <a:lstStyle/>
          <a:p>
            <a:r>
              <a:rPr lang="en-AU" dirty="0" smtClean="0">
                <a:solidFill>
                  <a:srgbClr val="0070C0"/>
                </a:solidFill>
              </a:rPr>
              <a:t>While this may be beneficial, it is not increasing the productivity and therefore supply of the economy. </a:t>
            </a:r>
          </a:p>
          <a:p>
            <a:r>
              <a:rPr lang="en-AU" dirty="0" smtClean="0">
                <a:solidFill>
                  <a:srgbClr val="FF0000"/>
                </a:solidFill>
              </a:rPr>
              <a:t> </a:t>
            </a:r>
            <a:endParaRPr lang="en-AU" dirty="0">
              <a:solidFill>
                <a:srgbClr val="FF0000"/>
              </a:solidFill>
            </a:endParaRPr>
          </a:p>
        </p:txBody>
      </p:sp>
      <p:sp>
        <p:nvSpPr>
          <p:cNvPr id="8" name="TextBox 7"/>
          <p:cNvSpPr txBox="1"/>
          <p:nvPr/>
        </p:nvSpPr>
        <p:spPr>
          <a:xfrm>
            <a:off x="6095999" y="2501941"/>
            <a:ext cx="5751871" cy="1015663"/>
          </a:xfrm>
          <a:prstGeom prst="rect">
            <a:avLst/>
          </a:prstGeom>
          <a:noFill/>
        </p:spPr>
        <p:txBody>
          <a:bodyPr wrap="square" rtlCol="0">
            <a:spAutoFit/>
          </a:bodyPr>
          <a:lstStyle/>
          <a:p>
            <a:r>
              <a:rPr lang="en-AU" sz="1400" dirty="0" smtClean="0">
                <a:solidFill>
                  <a:srgbClr val="0070C0"/>
                </a:solidFill>
              </a:rPr>
              <a:t>Spending on social welfare does not directly increase the skills, so it will only increase AD and not supply. It may also decrease SRAS because people are less likely to work if they can survive on welfare. </a:t>
            </a:r>
          </a:p>
          <a:p>
            <a:r>
              <a:rPr lang="en-AU" dirty="0" smtClean="0">
                <a:solidFill>
                  <a:srgbClr val="FF0000"/>
                </a:solidFill>
              </a:rPr>
              <a:t> </a:t>
            </a:r>
            <a:endParaRPr lang="en-AU" dirty="0">
              <a:solidFill>
                <a:srgbClr val="FF0000"/>
              </a:solidFill>
            </a:endParaRPr>
          </a:p>
        </p:txBody>
      </p:sp>
    </p:spTree>
    <p:extLst>
      <p:ext uri="{BB962C8B-B14F-4D97-AF65-F5344CB8AC3E}">
        <p14:creationId xmlns:p14="http://schemas.microsoft.com/office/powerpoint/2010/main" val="142472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92" y="326655"/>
            <a:ext cx="10515600" cy="953721"/>
          </a:xfrm>
        </p:spPr>
        <p:txBody>
          <a:bodyPr/>
          <a:lstStyle/>
          <a:p>
            <a:r>
              <a:rPr lang="en-US" dirty="0" smtClean="0"/>
              <a:t>Supply Side Policy Controversy</a:t>
            </a:r>
            <a:endParaRPr lang="en-US" dirty="0"/>
          </a:p>
        </p:txBody>
      </p:sp>
      <p:sp>
        <p:nvSpPr>
          <p:cNvPr id="3" name="Content Placeholder 2"/>
          <p:cNvSpPr>
            <a:spLocks noGrp="1"/>
          </p:cNvSpPr>
          <p:nvPr>
            <p:ph idx="1"/>
          </p:nvPr>
        </p:nvSpPr>
        <p:spPr>
          <a:xfrm>
            <a:off x="137746" y="1368906"/>
            <a:ext cx="7224346" cy="4351338"/>
          </a:xfrm>
        </p:spPr>
        <p:txBody>
          <a:bodyPr>
            <a:normAutofit fontScale="77500" lnSpcReduction="20000"/>
          </a:bodyPr>
          <a:lstStyle/>
          <a:p>
            <a:r>
              <a:rPr lang="en-US" dirty="0" smtClean="0">
                <a:solidFill>
                  <a:srgbClr val="00B0F0"/>
                </a:solidFill>
              </a:rPr>
              <a:t>Some aspects of supply side policies </a:t>
            </a:r>
            <a:r>
              <a:rPr lang="en-US" dirty="0" smtClean="0"/>
              <a:t>are </a:t>
            </a:r>
            <a:r>
              <a:rPr lang="en-US" dirty="0" smtClean="0">
                <a:solidFill>
                  <a:srgbClr val="00B0F0"/>
                </a:solidFill>
              </a:rPr>
              <a:t>strongly associated </a:t>
            </a:r>
            <a:r>
              <a:rPr lang="en-US" dirty="0" smtClean="0"/>
              <a:t>with a ‘</a:t>
            </a:r>
            <a:r>
              <a:rPr lang="en-US" dirty="0" smtClean="0">
                <a:solidFill>
                  <a:srgbClr val="00B0F0"/>
                </a:solidFill>
              </a:rPr>
              <a:t>free market</a:t>
            </a:r>
            <a:r>
              <a:rPr lang="en-US" dirty="0" smtClean="0"/>
              <a:t>’ view.</a:t>
            </a:r>
          </a:p>
          <a:p>
            <a:r>
              <a:rPr lang="en-US" dirty="0" smtClean="0"/>
              <a:t>The main idea is to </a:t>
            </a:r>
            <a:r>
              <a:rPr lang="en-US" dirty="0" smtClean="0">
                <a:solidFill>
                  <a:srgbClr val="00B0F0"/>
                </a:solidFill>
              </a:rPr>
              <a:t>let people be free to make the best of their own lives</a:t>
            </a:r>
            <a:r>
              <a:rPr lang="en-US" dirty="0" smtClean="0"/>
              <a:t>.</a:t>
            </a:r>
          </a:p>
          <a:p>
            <a:pPr lvl="1"/>
            <a:r>
              <a:rPr lang="en-US" dirty="0" smtClean="0"/>
              <a:t>If we allow people who work hard to keep their own profits, then more people will work hard, make investments and make the best decisions for their future.</a:t>
            </a:r>
          </a:p>
          <a:p>
            <a:pPr lvl="1"/>
            <a:r>
              <a:rPr lang="en-US" dirty="0" smtClean="0"/>
              <a:t>The belief is to </a:t>
            </a:r>
            <a:r>
              <a:rPr lang="en-US" dirty="0" smtClean="0">
                <a:solidFill>
                  <a:srgbClr val="00B0F0"/>
                </a:solidFill>
              </a:rPr>
              <a:t>minimize the influence of government</a:t>
            </a:r>
            <a:r>
              <a:rPr lang="en-US" dirty="0" smtClean="0"/>
              <a:t> on people and therefore </a:t>
            </a:r>
            <a:r>
              <a:rPr lang="en-US" dirty="0" smtClean="0">
                <a:solidFill>
                  <a:srgbClr val="00B0F0"/>
                </a:solidFill>
              </a:rPr>
              <a:t>reduce tax, social security, and rules and regulations</a:t>
            </a:r>
            <a:r>
              <a:rPr lang="en-US" dirty="0" smtClean="0"/>
              <a:t>. </a:t>
            </a:r>
          </a:p>
          <a:p>
            <a:r>
              <a:rPr lang="en-US" dirty="0" smtClean="0"/>
              <a:t>Of course, </a:t>
            </a:r>
            <a:r>
              <a:rPr lang="en-US" dirty="0" smtClean="0">
                <a:solidFill>
                  <a:srgbClr val="FF0000"/>
                </a:solidFill>
              </a:rPr>
              <a:t>not everyone has the ‘free market’ view </a:t>
            </a:r>
            <a:r>
              <a:rPr lang="en-US" dirty="0" smtClean="0"/>
              <a:t>and believe that </a:t>
            </a:r>
            <a:r>
              <a:rPr lang="en-US" dirty="0" smtClean="0">
                <a:solidFill>
                  <a:srgbClr val="FF0000"/>
                </a:solidFill>
              </a:rPr>
              <a:t>government should help certain members of society </a:t>
            </a:r>
            <a:r>
              <a:rPr lang="en-US" dirty="0" smtClean="0"/>
              <a:t>to bring </a:t>
            </a:r>
            <a:r>
              <a:rPr lang="en-US" dirty="0" smtClean="0">
                <a:solidFill>
                  <a:srgbClr val="FF0000"/>
                </a:solidFill>
              </a:rPr>
              <a:t>balance and equality to society</a:t>
            </a:r>
            <a:r>
              <a:rPr lang="en-US" dirty="0" smtClean="0"/>
              <a:t>. </a:t>
            </a:r>
          </a:p>
          <a:p>
            <a:r>
              <a:rPr lang="en-US" dirty="0" smtClean="0"/>
              <a:t>However some parts of supply side policies such as </a:t>
            </a:r>
            <a:r>
              <a:rPr lang="en-US" dirty="0" smtClean="0">
                <a:solidFill>
                  <a:srgbClr val="00B050"/>
                </a:solidFill>
              </a:rPr>
              <a:t>encouraging investment in technology, education and capital </a:t>
            </a:r>
            <a:r>
              <a:rPr lang="en-US" dirty="0" smtClean="0"/>
              <a:t>tend to be </a:t>
            </a:r>
            <a:r>
              <a:rPr lang="en-US" dirty="0" smtClean="0">
                <a:solidFill>
                  <a:srgbClr val="00B050"/>
                </a:solidFill>
              </a:rPr>
              <a:t>less controversial</a:t>
            </a:r>
            <a:r>
              <a:rPr lang="en-US" dirty="0" smtClean="0"/>
              <a:t>. </a:t>
            </a:r>
          </a:p>
        </p:txBody>
      </p:sp>
      <p:sp>
        <p:nvSpPr>
          <p:cNvPr id="4" name="TextBox 3"/>
          <p:cNvSpPr txBox="1"/>
          <p:nvPr/>
        </p:nvSpPr>
        <p:spPr>
          <a:xfrm>
            <a:off x="7534275" y="238125"/>
            <a:ext cx="4300172" cy="1815882"/>
          </a:xfrm>
          <a:prstGeom prst="rect">
            <a:avLst/>
          </a:prstGeom>
          <a:solidFill>
            <a:srgbClr val="FFFF00"/>
          </a:solidFill>
        </p:spPr>
        <p:txBody>
          <a:bodyPr wrap="square" rtlCol="0">
            <a:spAutoFit/>
          </a:bodyPr>
          <a:lstStyle/>
          <a:p>
            <a:r>
              <a:rPr lang="en-US" sz="1400" dirty="0" smtClean="0">
                <a:solidFill>
                  <a:srgbClr val="FF0000"/>
                </a:solidFill>
              </a:rPr>
              <a:t>Summary</a:t>
            </a:r>
          </a:p>
          <a:p>
            <a:pPr marL="285750" indent="-285750">
              <a:buFont typeface="Arial" panose="020B0604020202020204" pitchFamily="34" charset="0"/>
              <a:buChar char="•"/>
            </a:pPr>
            <a:r>
              <a:rPr lang="en-US" sz="1400" dirty="0" smtClean="0">
                <a:solidFill>
                  <a:srgbClr val="FF0000"/>
                </a:solidFill>
              </a:rPr>
              <a:t>Some aspects of supply side policies are quite ‘free market’ because they want people to be free to work hard and make profit by reducing government influence.</a:t>
            </a:r>
          </a:p>
          <a:p>
            <a:pPr marL="285750" indent="-285750">
              <a:buFont typeface="Arial" panose="020B0604020202020204" pitchFamily="34" charset="0"/>
              <a:buChar char="•"/>
            </a:pPr>
            <a:r>
              <a:rPr lang="en-US" sz="1400" dirty="0" smtClean="0">
                <a:solidFill>
                  <a:srgbClr val="FF0000"/>
                </a:solidFill>
              </a:rPr>
              <a:t>Other supply side policies such as those about education, technology and investment are less controversial. </a:t>
            </a:r>
            <a:endParaRPr lang="en-US" sz="1400" dirty="0">
              <a:solidFill>
                <a:srgbClr val="FF0000"/>
              </a:solidFill>
            </a:endParaRPr>
          </a:p>
        </p:txBody>
      </p:sp>
      <p:sp>
        <p:nvSpPr>
          <p:cNvPr id="5" name="Rectangle 4"/>
          <p:cNvSpPr/>
          <p:nvPr/>
        </p:nvSpPr>
        <p:spPr>
          <a:xfrm>
            <a:off x="5940669" y="6176963"/>
            <a:ext cx="6096000" cy="646331"/>
          </a:xfrm>
          <a:prstGeom prst="rect">
            <a:avLst/>
          </a:prstGeom>
        </p:spPr>
        <p:txBody>
          <a:bodyPr>
            <a:spAutoFit/>
          </a:bodyPr>
          <a:lstStyle/>
          <a:p>
            <a:r>
              <a:rPr lang="en-US" dirty="0">
                <a:hlinkClick r:id="rId2"/>
              </a:rPr>
              <a:t>Free To Choose 1980 - Vol. 01 The Power of the Market - Full Video - YouTube</a:t>
            </a:r>
            <a:endParaRPr lang="en-US" dirty="0"/>
          </a:p>
        </p:txBody>
      </p:sp>
      <p:pic>
        <p:nvPicPr>
          <p:cNvPr id="6" name="Picture 5"/>
          <p:cNvPicPr>
            <a:picLocks noChangeAspect="1"/>
          </p:cNvPicPr>
          <p:nvPr/>
        </p:nvPicPr>
        <p:blipFill>
          <a:blip r:embed="rId3"/>
          <a:stretch>
            <a:fillRect/>
          </a:stretch>
        </p:blipFill>
        <p:spPr>
          <a:xfrm>
            <a:off x="7288823" y="2210710"/>
            <a:ext cx="4545624" cy="3372125"/>
          </a:xfrm>
          <a:prstGeom prst="rect">
            <a:avLst/>
          </a:prstGeom>
        </p:spPr>
      </p:pic>
    </p:spTree>
    <p:extLst>
      <p:ext uri="{BB962C8B-B14F-4D97-AF65-F5344CB8AC3E}">
        <p14:creationId xmlns:p14="http://schemas.microsoft.com/office/powerpoint/2010/main" val="3253517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Why are some aspects of supply side policy considered controversial?</a:t>
            </a:r>
          </a:p>
          <a:p>
            <a:r>
              <a:rPr lang="en-US" dirty="0" smtClean="0">
                <a:solidFill>
                  <a:srgbClr val="0070C0"/>
                </a:solidFill>
              </a:rPr>
              <a:t>Many of the policies have very ‘free market’ assumptions, that businesses always do best for society.</a:t>
            </a:r>
          </a:p>
          <a:p>
            <a:pPr lvl="1"/>
            <a:r>
              <a:rPr lang="en-US" dirty="0" smtClean="0">
                <a:solidFill>
                  <a:srgbClr val="0070C0"/>
                </a:solidFill>
              </a:rPr>
              <a:t>However many believe government involvement is necessary to ensure equality and fairness in society.</a:t>
            </a:r>
          </a:p>
          <a:p>
            <a:r>
              <a:rPr lang="en-US" dirty="0" smtClean="0">
                <a:solidFill>
                  <a:srgbClr val="0070C0"/>
                </a:solidFill>
              </a:rPr>
              <a:t>This is a broad topic that is still debated and it cannot truly be answered in a single sentence; this is just a brief overview.</a:t>
            </a:r>
            <a:endParaRPr lang="en-US" dirty="0">
              <a:solidFill>
                <a:srgbClr val="0070C0"/>
              </a:solidFill>
            </a:endParaRPr>
          </a:p>
          <a:p>
            <a:r>
              <a:rPr lang="en-US" dirty="0" smtClean="0"/>
              <a:t>Discussion questions: </a:t>
            </a:r>
          </a:p>
          <a:p>
            <a:r>
              <a:rPr lang="en-US" dirty="0" smtClean="0"/>
              <a:t>Should we increase the retirement age?</a:t>
            </a:r>
          </a:p>
          <a:p>
            <a:r>
              <a:rPr lang="en-US" dirty="0" smtClean="0"/>
              <a:t>Should we lower taxes to and give less social security?</a:t>
            </a:r>
          </a:p>
          <a:p>
            <a:r>
              <a:rPr lang="en-US" dirty="0" smtClean="0"/>
              <a:t>Should we discourage the power of unions?</a:t>
            </a:r>
          </a:p>
          <a:p>
            <a:r>
              <a:rPr lang="en-US" dirty="0" smtClean="0"/>
              <a:t>Is environmental regulation a good thing?</a:t>
            </a:r>
          </a:p>
          <a:p>
            <a:endParaRPr lang="en-US" dirty="0" smtClean="0"/>
          </a:p>
          <a:p>
            <a:endParaRPr lang="en-US" dirty="0"/>
          </a:p>
        </p:txBody>
      </p:sp>
    </p:spTree>
    <p:extLst>
      <p:ext uri="{BB962C8B-B14F-4D97-AF65-F5344CB8AC3E}">
        <p14:creationId xmlns:p14="http://schemas.microsoft.com/office/powerpoint/2010/main" val="19452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1974"/>
            <a:ext cx="10515600" cy="936531"/>
          </a:xfrm>
        </p:spPr>
        <p:txBody>
          <a:bodyPr/>
          <a:lstStyle/>
          <a:p>
            <a:r>
              <a:rPr lang="en-US" dirty="0" smtClean="0"/>
              <a:t>Summary: Economic Growth and Public Policy</a:t>
            </a:r>
            <a:endParaRPr lang="en-US" dirty="0"/>
          </a:p>
        </p:txBody>
      </p:sp>
      <p:sp>
        <p:nvSpPr>
          <p:cNvPr id="3" name="Content Placeholder 2"/>
          <p:cNvSpPr>
            <a:spLocks noGrp="1"/>
          </p:cNvSpPr>
          <p:nvPr>
            <p:ph idx="1"/>
          </p:nvPr>
        </p:nvSpPr>
        <p:spPr>
          <a:xfrm>
            <a:off x="8339017" y="1314534"/>
            <a:ext cx="3767991" cy="5423125"/>
          </a:xfrm>
        </p:spPr>
        <p:txBody>
          <a:bodyPr>
            <a:normAutofit fontScale="55000" lnSpcReduction="20000"/>
          </a:bodyPr>
          <a:lstStyle/>
          <a:p>
            <a:pPr marL="0" indent="0">
              <a:buNone/>
            </a:pPr>
            <a:r>
              <a:rPr lang="en-GB" b="1" dirty="0" smtClean="0"/>
              <a:t>Public Policies – Supply Side Policy </a:t>
            </a:r>
          </a:p>
          <a:p>
            <a:pPr>
              <a:buFont typeface="Wingdings" panose="05000000000000000000" pitchFamily="2" charset="2"/>
              <a:buChar char="q"/>
            </a:pPr>
            <a:r>
              <a:rPr lang="en-GB" dirty="0" smtClean="0"/>
              <a:t>Less </a:t>
            </a:r>
            <a:r>
              <a:rPr lang="en-GB" dirty="0"/>
              <a:t>tax </a:t>
            </a:r>
            <a:r>
              <a:rPr lang="en-GB" dirty="0" smtClean="0"/>
              <a:t>and social security</a:t>
            </a:r>
            <a:endParaRPr lang="en-GB" dirty="0"/>
          </a:p>
          <a:p>
            <a:pPr lvl="1"/>
            <a:r>
              <a:rPr lang="en-GB" dirty="0"/>
              <a:t>We assume that the private sector is more efficient in general, and that lower tax will incentivize people to work harder and invest more, resulting in higher output</a:t>
            </a:r>
          </a:p>
          <a:p>
            <a:pPr lvl="2"/>
            <a:r>
              <a:rPr lang="en-GB" dirty="0"/>
              <a:t>Higher Investment</a:t>
            </a:r>
          </a:p>
          <a:p>
            <a:pPr lvl="2"/>
            <a:r>
              <a:rPr lang="en-GB" dirty="0"/>
              <a:t>Improved human capital</a:t>
            </a:r>
          </a:p>
          <a:p>
            <a:pPr>
              <a:buFont typeface="Wingdings" panose="05000000000000000000" pitchFamily="2" charset="2"/>
              <a:buChar char="q"/>
            </a:pPr>
            <a:r>
              <a:rPr lang="en-GB" dirty="0"/>
              <a:t>Less </a:t>
            </a:r>
            <a:r>
              <a:rPr lang="en-GB" dirty="0" smtClean="0"/>
              <a:t>regulation and more privatization</a:t>
            </a:r>
            <a:endParaRPr lang="en-GB" dirty="0"/>
          </a:p>
          <a:p>
            <a:pPr lvl="1"/>
            <a:r>
              <a:rPr lang="en-GB" dirty="0"/>
              <a:t>Businesses can operate freely which lowers their costs, increasing their supply</a:t>
            </a:r>
            <a:r>
              <a:rPr lang="en-GB" dirty="0" smtClean="0"/>
              <a:t>.</a:t>
            </a:r>
          </a:p>
          <a:p>
            <a:pPr lvl="1"/>
            <a:r>
              <a:rPr lang="en-GB" dirty="0" smtClean="0"/>
              <a:t>Decreased Union Power, decrease minimum wage</a:t>
            </a:r>
            <a:endParaRPr lang="en-GB" dirty="0"/>
          </a:p>
          <a:p>
            <a:pPr>
              <a:buFont typeface="Wingdings" panose="05000000000000000000" pitchFamily="2" charset="2"/>
              <a:buChar char="q"/>
            </a:pPr>
            <a:r>
              <a:rPr lang="en-GB" dirty="0" smtClean="0"/>
              <a:t>Increase spending on technology and productive </a:t>
            </a:r>
            <a:r>
              <a:rPr lang="en-GB" dirty="0"/>
              <a:t>resources </a:t>
            </a:r>
          </a:p>
          <a:p>
            <a:pPr lvl="1"/>
            <a:r>
              <a:rPr lang="en-GB" dirty="0"/>
              <a:t>Increasing spending on education</a:t>
            </a:r>
          </a:p>
          <a:p>
            <a:pPr lvl="1"/>
            <a:r>
              <a:rPr lang="en-GB" dirty="0"/>
              <a:t>Increasing spending on research and development</a:t>
            </a:r>
          </a:p>
          <a:p>
            <a:pPr lvl="1"/>
            <a:r>
              <a:rPr lang="en-GB" dirty="0"/>
              <a:t>Increasing spending on infrastructure and physical capital</a:t>
            </a:r>
          </a:p>
          <a:p>
            <a:pPr lvl="1"/>
            <a:r>
              <a:rPr lang="en-GB" dirty="0"/>
              <a:t>Increasing spending on training to improve </a:t>
            </a:r>
            <a:r>
              <a:rPr lang="en-GB" dirty="0" err="1"/>
              <a:t>labor</a:t>
            </a:r>
            <a:r>
              <a:rPr lang="en-GB" dirty="0"/>
              <a:t> productivity</a:t>
            </a:r>
          </a:p>
          <a:p>
            <a:pPr lvl="1"/>
            <a:r>
              <a:rPr lang="en-GB" dirty="0"/>
              <a:t>Reducing household income taxes and business income taxes</a:t>
            </a:r>
          </a:p>
          <a:p>
            <a:endParaRPr lang="en-US" dirty="0"/>
          </a:p>
        </p:txBody>
      </p:sp>
      <p:pic>
        <p:nvPicPr>
          <p:cNvPr id="4" name="Picture 3"/>
          <p:cNvPicPr>
            <a:picLocks noChangeAspect="1"/>
          </p:cNvPicPr>
          <p:nvPr/>
        </p:nvPicPr>
        <p:blipFill>
          <a:blip r:embed="rId2"/>
          <a:stretch>
            <a:fillRect/>
          </a:stretch>
        </p:blipFill>
        <p:spPr>
          <a:xfrm>
            <a:off x="161192" y="5119688"/>
            <a:ext cx="4044934" cy="1617971"/>
          </a:xfrm>
          <a:prstGeom prst="rect">
            <a:avLst/>
          </a:prstGeom>
        </p:spPr>
      </p:pic>
      <p:pic>
        <p:nvPicPr>
          <p:cNvPr id="5" name="Picture 4"/>
          <p:cNvPicPr>
            <a:picLocks noChangeAspect="1"/>
          </p:cNvPicPr>
          <p:nvPr/>
        </p:nvPicPr>
        <p:blipFill>
          <a:blip r:embed="rId3"/>
          <a:stretch>
            <a:fillRect/>
          </a:stretch>
        </p:blipFill>
        <p:spPr>
          <a:xfrm>
            <a:off x="2401029" y="3566340"/>
            <a:ext cx="2364849" cy="1445933"/>
          </a:xfrm>
          <a:prstGeom prst="rect">
            <a:avLst/>
          </a:prstGeom>
        </p:spPr>
      </p:pic>
      <p:sp>
        <p:nvSpPr>
          <p:cNvPr id="8" name="Right Arrow 7"/>
          <p:cNvSpPr/>
          <p:nvPr/>
        </p:nvSpPr>
        <p:spPr>
          <a:xfrm>
            <a:off x="494461" y="1519105"/>
            <a:ext cx="1513929" cy="940974"/>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441546" y="1504363"/>
            <a:ext cx="1467066" cy="937951"/>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1044" y="1653044"/>
            <a:ext cx="1097217" cy="461665"/>
          </a:xfrm>
          <a:prstGeom prst="rect">
            <a:avLst/>
          </a:prstGeom>
          <a:noFill/>
        </p:spPr>
        <p:txBody>
          <a:bodyPr wrap="square" rtlCol="0">
            <a:spAutoFit/>
          </a:bodyPr>
          <a:lstStyle/>
          <a:p>
            <a:r>
              <a:rPr lang="en-US" sz="1200" dirty="0" smtClean="0"/>
              <a:t>Determined by</a:t>
            </a:r>
            <a:endParaRPr lang="en-US" sz="1200" dirty="0"/>
          </a:p>
        </p:txBody>
      </p:sp>
      <p:sp>
        <p:nvSpPr>
          <p:cNvPr id="11" name="TextBox 10"/>
          <p:cNvSpPr txBox="1"/>
          <p:nvPr/>
        </p:nvSpPr>
        <p:spPr>
          <a:xfrm>
            <a:off x="3555089" y="1793051"/>
            <a:ext cx="1097217" cy="523220"/>
          </a:xfrm>
          <a:prstGeom prst="rect">
            <a:avLst/>
          </a:prstGeom>
          <a:noFill/>
        </p:spPr>
        <p:txBody>
          <a:bodyPr wrap="square" rtlCol="0">
            <a:spAutoFit/>
          </a:bodyPr>
          <a:lstStyle/>
          <a:p>
            <a:r>
              <a:rPr lang="en-US" sz="1400" dirty="0" smtClean="0"/>
              <a:t>Determined by</a:t>
            </a:r>
            <a:endParaRPr lang="en-US" sz="1400" dirty="0"/>
          </a:p>
        </p:txBody>
      </p:sp>
      <p:sp>
        <p:nvSpPr>
          <p:cNvPr id="12" name="Rectangle 11"/>
          <p:cNvSpPr/>
          <p:nvPr/>
        </p:nvSpPr>
        <p:spPr>
          <a:xfrm>
            <a:off x="164316" y="1068505"/>
            <a:ext cx="2855333" cy="523220"/>
          </a:xfrm>
          <a:prstGeom prst="rect">
            <a:avLst/>
          </a:prstGeom>
        </p:spPr>
        <p:txBody>
          <a:bodyPr wrap="none">
            <a:spAutoFit/>
          </a:bodyPr>
          <a:lstStyle/>
          <a:p>
            <a:r>
              <a:rPr lang="en-US" sz="2800" dirty="0"/>
              <a:t>Economic Growth </a:t>
            </a:r>
          </a:p>
        </p:txBody>
      </p:sp>
      <p:sp>
        <p:nvSpPr>
          <p:cNvPr id="13" name="Right Arrow 12"/>
          <p:cNvSpPr/>
          <p:nvPr/>
        </p:nvSpPr>
        <p:spPr>
          <a:xfrm rot="16200000">
            <a:off x="2796184" y="1124915"/>
            <a:ext cx="449244" cy="36006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34873" y="1172527"/>
            <a:ext cx="3519122" cy="369332"/>
          </a:xfrm>
          <a:prstGeom prst="rect">
            <a:avLst/>
          </a:prstGeom>
          <a:noFill/>
        </p:spPr>
        <p:txBody>
          <a:bodyPr wrap="square" rtlCol="0">
            <a:spAutoFit/>
          </a:bodyPr>
          <a:lstStyle/>
          <a:p>
            <a:r>
              <a:rPr lang="en-US" dirty="0" smtClean="0"/>
              <a:t>Increase in Real GDP per capita</a:t>
            </a:r>
            <a:endParaRPr lang="en-US" dirty="0"/>
          </a:p>
        </p:txBody>
      </p:sp>
      <p:pic>
        <p:nvPicPr>
          <p:cNvPr id="15" name="Picture 14"/>
          <p:cNvPicPr>
            <a:picLocks noChangeAspect="1"/>
          </p:cNvPicPr>
          <p:nvPr/>
        </p:nvPicPr>
        <p:blipFill>
          <a:blip r:embed="rId4"/>
          <a:stretch>
            <a:fillRect/>
          </a:stretch>
        </p:blipFill>
        <p:spPr>
          <a:xfrm>
            <a:off x="6873089" y="2114709"/>
            <a:ext cx="1795123" cy="846869"/>
          </a:xfrm>
          <a:prstGeom prst="rect">
            <a:avLst/>
          </a:prstGeom>
        </p:spPr>
      </p:pic>
      <p:pic>
        <p:nvPicPr>
          <p:cNvPr id="16" name="Picture 15"/>
          <p:cNvPicPr>
            <a:picLocks noChangeAspect="1"/>
          </p:cNvPicPr>
          <p:nvPr/>
        </p:nvPicPr>
        <p:blipFill>
          <a:blip r:embed="rId5"/>
          <a:stretch>
            <a:fillRect/>
          </a:stretch>
        </p:blipFill>
        <p:spPr>
          <a:xfrm>
            <a:off x="7509544" y="5205706"/>
            <a:ext cx="1219387" cy="801167"/>
          </a:xfrm>
          <a:prstGeom prst="rect">
            <a:avLst/>
          </a:prstGeom>
        </p:spPr>
      </p:pic>
      <p:pic>
        <p:nvPicPr>
          <p:cNvPr id="17" name="Picture 16"/>
          <p:cNvPicPr>
            <a:picLocks noChangeAspect="1"/>
          </p:cNvPicPr>
          <p:nvPr/>
        </p:nvPicPr>
        <p:blipFill>
          <a:blip r:embed="rId6"/>
          <a:stretch>
            <a:fillRect/>
          </a:stretch>
        </p:blipFill>
        <p:spPr>
          <a:xfrm>
            <a:off x="6952686" y="3380995"/>
            <a:ext cx="1304543" cy="827883"/>
          </a:xfrm>
          <a:prstGeom prst="rect">
            <a:avLst/>
          </a:prstGeom>
        </p:spPr>
      </p:pic>
      <p:pic>
        <p:nvPicPr>
          <p:cNvPr id="18" name="Picture 2" descr="Long-Run Economic Growth: Longer vs Shorter Periods of Time | Ifioq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70" y="3427337"/>
            <a:ext cx="2184858" cy="16386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7132" y="1652592"/>
            <a:ext cx="1705255" cy="830997"/>
          </a:xfrm>
          <a:prstGeom prst="rect">
            <a:avLst/>
          </a:prstGeom>
        </p:spPr>
        <p:txBody>
          <a:bodyPr wrap="square">
            <a:spAutoFit/>
          </a:bodyPr>
          <a:lstStyle/>
          <a:p>
            <a:r>
              <a:rPr lang="en-US" sz="2400" dirty="0" smtClean="0"/>
              <a:t>Productivity increases </a:t>
            </a:r>
            <a:endParaRPr lang="en-US" sz="2400" dirty="0"/>
          </a:p>
        </p:txBody>
      </p:sp>
      <p:sp>
        <p:nvSpPr>
          <p:cNvPr id="19" name="TextBox 18"/>
          <p:cNvSpPr txBox="1"/>
          <p:nvPr/>
        </p:nvSpPr>
        <p:spPr>
          <a:xfrm>
            <a:off x="762693" y="3012794"/>
            <a:ext cx="3443433" cy="369332"/>
          </a:xfrm>
          <a:prstGeom prst="rect">
            <a:avLst/>
          </a:prstGeom>
          <a:solidFill>
            <a:schemeClr val="accent6">
              <a:lumMod val="20000"/>
              <a:lumOff val="80000"/>
            </a:schemeClr>
          </a:solidFill>
        </p:spPr>
        <p:txBody>
          <a:bodyPr wrap="square" rtlCol="0">
            <a:spAutoFit/>
          </a:bodyPr>
          <a:lstStyle/>
          <a:p>
            <a:r>
              <a:rPr lang="en-US" dirty="0" smtClean="0"/>
              <a:t>Graphs to show economic growth</a:t>
            </a:r>
            <a:endParaRPr lang="en-US" dirty="0"/>
          </a:p>
        </p:txBody>
      </p:sp>
      <p:sp>
        <p:nvSpPr>
          <p:cNvPr id="6" name="Rectangle 5"/>
          <p:cNvSpPr/>
          <p:nvPr/>
        </p:nvSpPr>
        <p:spPr>
          <a:xfrm>
            <a:off x="4585581" y="1645881"/>
            <a:ext cx="1908053" cy="1600438"/>
          </a:xfrm>
          <a:prstGeom prst="rect">
            <a:avLst/>
          </a:prstGeom>
        </p:spPr>
        <p:txBody>
          <a:bodyPr wrap="square">
            <a:spAutoFit/>
          </a:bodyPr>
          <a:lstStyle/>
          <a:p>
            <a:pPr marL="457200" indent="-457200">
              <a:buFont typeface="Arial" panose="020B0604020202020204" pitchFamily="34" charset="0"/>
              <a:buChar char="•"/>
            </a:pPr>
            <a:r>
              <a:rPr lang="en-US" sz="1400" dirty="0"/>
              <a:t>Capital stock formation</a:t>
            </a:r>
          </a:p>
          <a:p>
            <a:pPr marL="457200" indent="-457200">
              <a:buFont typeface="Arial" panose="020B0604020202020204" pitchFamily="34" charset="0"/>
              <a:buChar char="•"/>
            </a:pPr>
            <a:r>
              <a:rPr lang="en-US" sz="1400" dirty="0"/>
              <a:t>Technology</a:t>
            </a:r>
          </a:p>
          <a:p>
            <a:pPr marL="457200" indent="-457200">
              <a:buFont typeface="Arial" panose="020B0604020202020204" pitchFamily="34" charset="0"/>
              <a:buChar char="•"/>
            </a:pPr>
            <a:r>
              <a:rPr lang="en-US" sz="1400" dirty="0"/>
              <a:t>Human capital</a:t>
            </a:r>
          </a:p>
          <a:p>
            <a:pPr marL="457200" indent="-457200">
              <a:buFont typeface="Arial" panose="020B0604020202020204" pitchFamily="34" charset="0"/>
              <a:buChar char="•"/>
            </a:pPr>
            <a:r>
              <a:rPr lang="en-US" sz="1400" dirty="0" smtClean="0"/>
              <a:t>Use of resources (</a:t>
            </a:r>
            <a:r>
              <a:rPr lang="en-US" sz="1400" dirty="0" err="1" smtClean="0"/>
              <a:t>ie</a:t>
            </a:r>
            <a:r>
              <a:rPr lang="en-US" sz="1400" dirty="0" smtClean="0"/>
              <a:t>. Is everyone working at 100%)</a:t>
            </a:r>
            <a:endParaRPr lang="en-US" sz="1400" dirty="0"/>
          </a:p>
        </p:txBody>
      </p:sp>
      <p:sp>
        <p:nvSpPr>
          <p:cNvPr id="20" name="TextBox 19"/>
          <p:cNvSpPr txBox="1"/>
          <p:nvPr/>
        </p:nvSpPr>
        <p:spPr>
          <a:xfrm>
            <a:off x="4714228" y="3566340"/>
            <a:ext cx="2156670" cy="2308324"/>
          </a:xfrm>
          <a:prstGeom prst="rect">
            <a:avLst/>
          </a:prstGeom>
          <a:noFill/>
        </p:spPr>
        <p:txBody>
          <a:bodyPr wrap="square" rtlCol="0">
            <a:spAutoFit/>
          </a:bodyPr>
          <a:lstStyle/>
          <a:p>
            <a:r>
              <a:rPr lang="en-US" sz="1600" b="1" u="sng" dirty="0" smtClean="0"/>
              <a:t>Effect of Investment </a:t>
            </a:r>
            <a:r>
              <a:rPr lang="en-US" sz="1600" dirty="0" smtClean="0"/>
              <a:t>Increases in Investment will have the biggest effect on long run growth compared to other spending because of increases to resources and technology.</a:t>
            </a:r>
            <a:endParaRPr lang="en-US" sz="1600" dirty="0"/>
          </a:p>
        </p:txBody>
      </p:sp>
      <p:pic>
        <p:nvPicPr>
          <p:cNvPr id="21" name="Picture 2" descr="What is capital equipment? Definition and meaning - Market Business Ne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7039" y="5874664"/>
            <a:ext cx="821049" cy="7229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9"/>
          <a:stretch>
            <a:fillRect/>
          </a:stretch>
        </p:blipFill>
        <p:spPr>
          <a:xfrm>
            <a:off x="5923116" y="5661042"/>
            <a:ext cx="759426" cy="691662"/>
          </a:xfrm>
          <a:prstGeom prst="rect">
            <a:avLst/>
          </a:prstGeom>
        </p:spPr>
      </p:pic>
    </p:spTree>
    <p:extLst>
      <p:ext uri="{BB962C8B-B14F-4D97-AF65-F5344CB8AC3E}">
        <p14:creationId xmlns:p14="http://schemas.microsoft.com/office/powerpoint/2010/main" val="20929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p:bldP spid="11" grpId="0"/>
      <p:bldP spid="12" grpId="0"/>
      <p:bldP spid="13" grpId="0" animBg="1"/>
      <p:bldP spid="14" grpId="0"/>
      <p:bldP spid="7" grpId="0"/>
      <p:bldP spid="19"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 Review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5931581"/>
              </p:ext>
            </p:extLst>
          </p:nvPr>
        </p:nvGraphicFramePr>
        <p:xfrm>
          <a:off x="592394" y="1373341"/>
          <a:ext cx="10515600" cy="2966720"/>
        </p:xfrm>
        <a:graphic>
          <a:graphicData uri="http://schemas.openxmlformats.org/drawingml/2006/table">
            <a:tbl>
              <a:tblPr firstRow="1" bandRow="1">
                <a:tableStyleId>{5C22544A-7EE6-4342-B048-85BDC9FD1C3A}</a:tableStyleId>
              </a:tblPr>
              <a:tblGrid>
                <a:gridCol w="3881284">
                  <a:extLst>
                    <a:ext uri="{9D8B030D-6E8A-4147-A177-3AD203B41FA5}">
                      <a16:colId xmlns:a16="http://schemas.microsoft.com/office/drawing/2014/main" val="3744324286"/>
                    </a:ext>
                  </a:extLst>
                </a:gridCol>
                <a:gridCol w="6634316">
                  <a:extLst>
                    <a:ext uri="{9D8B030D-6E8A-4147-A177-3AD203B41FA5}">
                      <a16:colId xmlns:a16="http://schemas.microsoft.com/office/drawing/2014/main" val="3037648255"/>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8906318"/>
                  </a:ext>
                </a:extLst>
              </a:tr>
              <a:tr h="370840">
                <a:tc>
                  <a:txBody>
                    <a:bodyPr/>
                    <a:lstStyle/>
                    <a:p>
                      <a:r>
                        <a:rPr lang="en-US" dirty="0" smtClean="0"/>
                        <a:t>5.1 FP and MP together</a:t>
                      </a:r>
                      <a:endParaRPr lang="en-US" dirty="0"/>
                    </a:p>
                  </a:txBody>
                  <a:tcPr/>
                </a:tc>
                <a:tc>
                  <a:txBody>
                    <a:bodyPr/>
                    <a:lstStyle/>
                    <a:p>
                      <a:endParaRPr lang="en-US" dirty="0"/>
                    </a:p>
                  </a:txBody>
                  <a:tcPr/>
                </a:tc>
                <a:extLst>
                  <a:ext uri="{0D108BD9-81ED-4DB2-BD59-A6C34878D82A}">
                    <a16:rowId xmlns:a16="http://schemas.microsoft.com/office/drawing/2014/main" val="784111679"/>
                  </a:ext>
                </a:extLst>
              </a:tr>
              <a:tr h="370840">
                <a:tc>
                  <a:txBody>
                    <a:bodyPr/>
                    <a:lstStyle/>
                    <a:p>
                      <a:r>
                        <a:rPr lang="en-US" dirty="0" smtClean="0"/>
                        <a:t>5.2 Phillips Curve</a:t>
                      </a:r>
                      <a:endParaRPr lang="en-US" dirty="0"/>
                    </a:p>
                  </a:txBody>
                  <a:tcPr/>
                </a:tc>
                <a:tc>
                  <a:txBody>
                    <a:bodyPr/>
                    <a:lstStyle/>
                    <a:p>
                      <a:endParaRPr lang="en-US" dirty="0"/>
                    </a:p>
                  </a:txBody>
                  <a:tcPr/>
                </a:tc>
                <a:extLst>
                  <a:ext uri="{0D108BD9-81ED-4DB2-BD59-A6C34878D82A}">
                    <a16:rowId xmlns:a16="http://schemas.microsoft.com/office/drawing/2014/main" val="2498251465"/>
                  </a:ext>
                </a:extLst>
              </a:tr>
              <a:tr h="370840">
                <a:tc>
                  <a:txBody>
                    <a:bodyPr/>
                    <a:lstStyle/>
                    <a:p>
                      <a:r>
                        <a:rPr lang="en-US" dirty="0" smtClean="0"/>
                        <a:t>5.3 Quantity Theory of Money</a:t>
                      </a:r>
                      <a:endParaRPr lang="en-US" dirty="0"/>
                    </a:p>
                  </a:txBody>
                  <a:tcPr/>
                </a:tc>
                <a:tc>
                  <a:txBody>
                    <a:bodyPr/>
                    <a:lstStyle/>
                    <a:p>
                      <a:endParaRPr lang="en-US" dirty="0"/>
                    </a:p>
                  </a:txBody>
                  <a:tcPr/>
                </a:tc>
                <a:extLst>
                  <a:ext uri="{0D108BD9-81ED-4DB2-BD59-A6C34878D82A}">
                    <a16:rowId xmlns:a16="http://schemas.microsoft.com/office/drawing/2014/main" val="4178070207"/>
                  </a:ext>
                </a:extLst>
              </a:tr>
              <a:tr h="370840">
                <a:tc>
                  <a:txBody>
                    <a:bodyPr/>
                    <a:lstStyle/>
                    <a:p>
                      <a:r>
                        <a:rPr lang="en-US" dirty="0" smtClean="0"/>
                        <a:t>5.4 Government Budgets</a:t>
                      </a:r>
                      <a:endParaRPr lang="en-US" dirty="0"/>
                    </a:p>
                  </a:txBody>
                  <a:tcPr/>
                </a:tc>
                <a:tc>
                  <a:txBody>
                    <a:bodyPr/>
                    <a:lstStyle/>
                    <a:p>
                      <a:endParaRPr lang="en-US" dirty="0"/>
                    </a:p>
                  </a:txBody>
                  <a:tcPr/>
                </a:tc>
                <a:extLst>
                  <a:ext uri="{0D108BD9-81ED-4DB2-BD59-A6C34878D82A}">
                    <a16:rowId xmlns:a16="http://schemas.microsoft.com/office/drawing/2014/main" val="4242415865"/>
                  </a:ext>
                </a:extLst>
              </a:tr>
              <a:tr h="370840">
                <a:tc>
                  <a:txBody>
                    <a:bodyPr/>
                    <a:lstStyle/>
                    <a:p>
                      <a:r>
                        <a:rPr lang="en-US" dirty="0" smtClean="0"/>
                        <a:t>5.5 Crowding Out</a:t>
                      </a:r>
                      <a:endParaRPr lang="en-US" dirty="0"/>
                    </a:p>
                  </a:txBody>
                  <a:tcPr/>
                </a:tc>
                <a:tc>
                  <a:txBody>
                    <a:bodyPr/>
                    <a:lstStyle/>
                    <a:p>
                      <a:endParaRPr lang="en-US" dirty="0"/>
                    </a:p>
                  </a:txBody>
                  <a:tcPr/>
                </a:tc>
                <a:extLst>
                  <a:ext uri="{0D108BD9-81ED-4DB2-BD59-A6C34878D82A}">
                    <a16:rowId xmlns:a16="http://schemas.microsoft.com/office/drawing/2014/main" val="2756506349"/>
                  </a:ext>
                </a:extLst>
              </a:tr>
              <a:tr h="370840">
                <a:tc>
                  <a:txBody>
                    <a:bodyPr/>
                    <a:lstStyle/>
                    <a:p>
                      <a:r>
                        <a:rPr lang="en-US" dirty="0" smtClean="0"/>
                        <a:t>5.6 Economic Growth</a:t>
                      </a:r>
                      <a:endParaRPr lang="en-US" dirty="0"/>
                    </a:p>
                  </a:txBody>
                  <a:tcPr/>
                </a:tc>
                <a:tc>
                  <a:txBody>
                    <a:bodyPr/>
                    <a:lstStyle/>
                    <a:p>
                      <a:endParaRPr lang="en-US" dirty="0"/>
                    </a:p>
                  </a:txBody>
                  <a:tcPr/>
                </a:tc>
                <a:extLst>
                  <a:ext uri="{0D108BD9-81ED-4DB2-BD59-A6C34878D82A}">
                    <a16:rowId xmlns:a16="http://schemas.microsoft.com/office/drawing/2014/main" val="1297965872"/>
                  </a:ext>
                </a:extLst>
              </a:tr>
              <a:tr h="370840">
                <a:tc>
                  <a:txBody>
                    <a:bodyPr/>
                    <a:lstStyle/>
                    <a:p>
                      <a:r>
                        <a:rPr lang="en-US" dirty="0" smtClean="0"/>
                        <a:t>5.7 Supply Side Fiscal Policy</a:t>
                      </a:r>
                      <a:endParaRPr lang="en-US" dirty="0"/>
                    </a:p>
                  </a:txBody>
                  <a:tcPr/>
                </a:tc>
                <a:tc>
                  <a:txBody>
                    <a:bodyPr/>
                    <a:lstStyle/>
                    <a:p>
                      <a:endParaRPr lang="en-US" dirty="0"/>
                    </a:p>
                  </a:txBody>
                  <a:tcPr/>
                </a:tc>
                <a:extLst>
                  <a:ext uri="{0D108BD9-81ED-4DB2-BD59-A6C34878D82A}">
                    <a16:rowId xmlns:a16="http://schemas.microsoft.com/office/drawing/2014/main" val="3081873047"/>
                  </a:ext>
                </a:extLst>
              </a:tr>
            </a:tbl>
          </a:graphicData>
        </a:graphic>
      </p:graphicFrame>
    </p:spTree>
    <p:extLst>
      <p:ext uri="{BB962C8B-B14F-4D97-AF65-F5344CB8AC3E}">
        <p14:creationId xmlns:p14="http://schemas.microsoft.com/office/powerpoint/2010/main" val="2605479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3407"/>
            <a:ext cx="4534125" cy="1024405"/>
          </a:xfrm>
        </p:spPr>
        <p:txBody>
          <a:bodyPr/>
          <a:lstStyle/>
          <a:p>
            <a:r>
              <a:rPr lang="en-AU" dirty="0" smtClean="0"/>
              <a:t>Economic Growth</a:t>
            </a:r>
            <a:endParaRPr lang="en-AU" dirty="0"/>
          </a:p>
        </p:txBody>
      </p:sp>
      <p:sp>
        <p:nvSpPr>
          <p:cNvPr id="3" name="Content Placeholder 2"/>
          <p:cNvSpPr>
            <a:spLocks noGrp="1"/>
          </p:cNvSpPr>
          <p:nvPr>
            <p:ph idx="1"/>
          </p:nvPr>
        </p:nvSpPr>
        <p:spPr>
          <a:xfrm>
            <a:off x="65364" y="1347760"/>
            <a:ext cx="5306961" cy="4351338"/>
          </a:xfrm>
        </p:spPr>
        <p:txBody>
          <a:bodyPr>
            <a:normAutofit/>
          </a:bodyPr>
          <a:lstStyle/>
          <a:p>
            <a:r>
              <a:rPr lang="en-AU" dirty="0" smtClean="0"/>
              <a:t>Economic Growth is all about increases in </a:t>
            </a:r>
            <a:r>
              <a:rPr lang="en-AU" dirty="0" smtClean="0">
                <a:solidFill>
                  <a:srgbClr val="00B0F0"/>
                </a:solidFill>
              </a:rPr>
              <a:t>real GDP per capita</a:t>
            </a:r>
            <a:r>
              <a:rPr lang="en-AU" dirty="0" smtClean="0"/>
              <a:t>.</a:t>
            </a:r>
          </a:p>
          <a:p>
            <a:r>
              <a:rPr lang="en-AU" dirty="0" smtClean="0"/>
              <a:t>This is the result of an increase in the quantity and quality of resources and/or technology.</a:t>
            </a:r>
          </a:p>
          <a:p>
            <a:r>
              <a:rPr lang="en-US" dirty="0" smtClean="0"/>
              <a:t>Simplified further, </a:t>
            </a:r>
            <a:r>
              <a:rPr lang="en-US" dirty="0" smtClean="0">
                <a:solidFill>
                  <a:srgbClr val="00B0F0"/>
                </a:solidFill>
              </a:rPr>
              <a:t>economic growth</a:t>
            </a:r>
            <a:r>
              <a:rPr lang="en-US" dirty="0" smtClean="0"/>
              <a:t> is all about one word: </a:t>
            </a:r>
            <a:r>
              <a:rPr lang="en-US" dirty="0" smtClean="0">
                <a:solidFill>
                  <a:srgbClr val="00B0F0"/>
                </a:solidFill>
              </a:rPr>
              <a:t>Productivity</a:t>
            </a:r>
            <a:r>
              <a:rPr lang="en-US" dirty="0" smtClean="0"/>
              <a:t>, more </a:t>
            </a:r>
            <a:r>
              <a:rPr lang="en-US" dirty="0"/>
              <a:t>specifically, increases in productivity. </a:t>
            </a:r>
          </a:p>
        </p:txBody>
      </p:sp>
      <p:pic>
        <p:nvPicPr>
          <p:cNvPr id="6" name="Picture 5"/>
          <p:cNvPicPr>
            <a:picLocks noChangeAspect="1"/>
          </p:cNvPicPr>
          <p:nvPr/>
        </p:nvPicPr>
        <p:blipFill>
          <a:blip r:embed="rId2"/>
          <a:stretch>
            <a:fillRect/>
          </a:stretch>
        </p:blipFill>
        <p:spPr>
          <a:xfrm>
            <a:off x="5046815" y="3600758"/>
            <a:ext cx="2041160" cy="1122231"/>
          </a:xfrm>
          <a:prstGeom prst="rect">
            <a:avLst/>
          </a:prstGeom>
        </p:spPr>
      </p:pic>
      <p:pic>
        <p:nvPicPr>
          <p:cNvPr id="7" name="Picture 6"/>
          <p:cNvPicPr>
            <a:picLocks noChangeAspect="1"/>
          </p:cNvPicPr>
          <p:nvPr/>
        </p:nvPicPr>
        <p:blipFill>
          <a:blip r:embed="rId3"/>
          <a:stretch>
            <a:fillRect/>
          </a:stretch>
        </p:blipFill>
        <p:spPr>
          <a:xfrm>
            <a:off x="7216232" y="3954218"/>
            <a:ext cx="1933420" cy="1081707"/>
          </a:xfrm>
          <a:prstGeom prst="rect">
            <a:avLst/>
          </a:prstGeom>
        </p:spPr>
      </p:pic>
      <p:sp>
        <p:nvSpPr>
          <p:cNvPr id="8" name="Right Arrow 7"/>
          <p:cNvSpPr/>
          <p:nvPr/>
        </p:nvSpPr>
        <p:spPr>
          <a:xfrm rot="1435852">
            <a:off x="6600202" y="3993895"/>
            <a:ext cx="903284" cy="510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ng-Run Economic Growth: Longer vs Shorter Periods of Time | Ifio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0540" y="588197"/>
            <a:ext cx="3519161" cy="26393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5317278" y="4897324"/>
            <a:ext cx="1571844" cy="1428949"/>
          </a:xfrm>
          <a:prstGeom prst="rect">
            <a:avLst/>
          </a:prstGeom>
        </p:spPr>
      </p:pic>
      <p:pic>
        <p:nvPicPr>
          <p:cNvPr id="10" name="Picture 9"/>
          <p:cNvPicPr>
            <a:picLocks noChangeAspect="1"/>
          </p:cNvPicPr>
          <p:nvPr/>
        </p:nvPicPr>
        <p:blipFill>
          <a:blip r:embed="rId6"/>
          <a:stretch>
            <a:fillRect/>
          </a:stretch>
        </p:blipFill>
        <p:spPr>
          <a:xfrm>
            <a:off x="7538416" y="5140865"/>
            <a:ext cx="1693430" cy="1116465"/>
          </a:xfrm>
          <a:prstGeom prst="rect">
            <a:avLst/>
          </a:prstGeom>
        </p:spPr>
      </p:pic>
      <p:sp>
        <p:nvSpPr>
          <p:cNvPr id="13" name="Right Arrow 12"/>
          <p:cNvSpPr/>
          <p:nvPr/>
        </p:nvSpPr>
        <p:spPr>
          <a:xfrm rot="1435852">
            <a:off x="6764588" y="5356652"/>
            <a:ext cx="903284" cy="510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1263" y="5195384"/>
            <a:ext cx="4158114"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Economic growth = increase in real GDP per capita.</a:t>
            </a:r>
          </a:p>
          <a:p>
            <a:r>
              <a:rPr lang="en-US" dirty="0" smtClean="0">
                <a:solidFill>
                  <a:srgbClr val="FF0000"/>
                </a:solidFill>
              </a:rPr>
              <a:t>It is all about productivity.</a:t>
            </a:r>
            <a:endParaRPr lang="en-US" dirty="0">
              <a:solidFill>
                <a:srgbClr val="FF0000"/>
              </a:solidFill>
            </a:endParaRPr>
          </a:p>
        </p:txBody>
      </p:sp>
      <p:pic>
        <p:nvPicPr>
          <p:cNvPr id="12" name="Picture 11"/>
          <p:cNvPicPr>
            <a:picLocks noChangeAspect="1"/>
          </p:cNvPicPr>
          <p:nvPr/>
        </p:nvPicPr>
        <p:blipFill>
          <a:blip r:embed="rId7"/>
          <a:stretch>
            <a:fillRect/>
          </a:stretch>
        </p:blipFill>
        <p:spPr>
          <a:xfrm>
            <a:off x="9576450" y="4161873"/>
            <a:ext cx="2417059" cy="1754851"/>
          </a:xfrm>
          <a:prstGeom prst="rect">
            <a:avLst/>
          </a:prstGeom>
        </p:spPr>
      </p:pic>
    </p:spTree>
    <p:extLst>
      <p:ext uri="{BB962C8B-B14F-4D97-AF65-F5344CB8AC3E}">
        <p14:creationId xmlns:p14="http://schemas.microsoft.com/office/powerpoint/2010/main" val="29920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 Review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7694467"/>
              </p:ext>
            </p:extLst>
          </p:nvPr>
        </p:nvGraphicFramePr>
        <p:xfrm>
          <a:off x="592394" y="1373341"/>
          <a:ext cx="10515600" cy="5130800"/>
        </p:xfrm>
        <a:graphic>
          <a:graphicData uri="http://schemas.openxmlformats.org/drawingml/2006/table">
            <a:tbl>
              <a:tblPr firstRow="1" bandRow="1">
                <a:tableStyleId>{5C22544A-7EE6-4342-B048-85BDC9FD1C3A}</a:tableStyleId>
              </a:tblPr>
              <a:tblGrid>
                <a:gridCol w="3881284">
                  <a:extLst>
                    <a:ext uri="{9D8B030D-6E8A-4147-A177-3AD203B41FA5}">
                      <a16:colId xmlns:a16="http://schemas.microsoft.com/office/drawing/2014/main" val="3744324286"/>
                    </a:ext>
                  </a:extLst>
                </a:gridCol>
                <a:gridCol w="6634316">
                  <a:extLst>
                    <a:ext uri="{9D8B030D-6E8A-4147-A177-3AD203B41FA5}">
                      <a16:colId xmlns:a16="http://schemas.microsoft.com/office/drawing/2014/main" val="3037648255"/>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8906318"/>
                  </a:ext>
                </a:extLst>
              </a:tr>
              <a:tr h="370840">
                <a:tc>
                  <a:txBody>
                    <a:bodyPr/>
                    <a:lstStyle/>
                    <a:p>
                      <a:r>
                        <a:rPr lang="en-US" dirty="0" smtClean="0"/>
                        <a:t>5.1 FP and MP together</a:t>
                      </a:r>
                      <a:endParaRPr lang="en-US" dirty="0"/>
                    </a:p>
                  </a:txBody>
                  <a:tcPr/>
                </a:tc>
                <a:tc>
                  <a:txBody>
                    <a:bodyPr/>
                    <a:lstStyle/>
                    <a:p>
                      <a:r>
                        <a:rPr lang="en-US" dirty="0" smtClean="0"/>
                        <a:t>FP and MP can work together or against each other</a:t>
                      </a:r>
                      <a:endParaRPr lang="en-US" dirty="0"/>
                    </a:p>
                  </a:txBody>
                  <a:tcPr/>
                </a:tc>
                <a:extLst>
                  <a:ext uri="{0D108BD9-81ED-4DB2-BD59-A6C34878D82A}">
                    <a16:rowId xmlns:a16="http://schemas.microsoft.com/office/drawing/2014/main" val="784111679"/>
                  </a:ext>
                </a:extLst>
              </a:tr>
              <a:tr h="370840">
                <a:tc>
                  <a:txBody>
                    <a:bodyPr/>
                    <a:lstStyle/>
                    <a:p>
                      <a:r>
                        <a:rPr lang="en-US" dirty="0" smtClean="0"/>
                        <a:t>5.2 Phillips Curve</a:t>
                      </a:r>
                      <a:endParaRPr lang="en-US" dirty="0"/>
                    </a:p>
                  </a:txBody>
                  <a:tcPr/>
                </a:tc>
                <a:tc>
                  <a:txBody>
                    <a:bodyPr/>
                    <a:lstStyle/>
                    <a:p>
                      <a:r>
                        <a:rPr lang="en-US" dirty="0" smtClean="0"/>
                        <a:t>Inflation</a:t>
                      </a:r>
                      <a:r>
                        <a:rPr lang="en-US" baseline="0" dirty="0" smtClean="0"/>
                        <a:t> and Unemployment negatively related, AD moves along SRPC, SRAS shifts SRPC, LRPC is at the NRU/NAIRU</a:t>
                      </a:r>
                      <a:endParaRPr lang="en-US" dirty="0"/>
                    </a:p>
                  </a:txBody>
                  <a:tcPr/>
                </a:tc>
                <a:extLst>
                  <a:ext uri="{0D108BD9-81ED-4DB2-BD59-A6C34878D82A}">
                    <a16:rowId xmlns:a16="http://schemas.microsoft.com/office/drawing/2014/main" val="2498251465"/>
                  </a:ext>
                </a:extLst>
              </a:tr>
              <a:tr h="370840">
                <a:tc>
                  <a:txBody>
                    <a:bodyPr/>
                    <a:lstStyle/>
                    <a:p>
                      <a:r>
                        <a:rPr lang="en-US" dirty="0" smtClean="0"/>
                        <a:t>5.3 Quantity Theory of Money</a:t>
                      </a:r>
                      <a:endParaRPr lang="en-US" dirty="0"/>
                    </a:p>
                  </a:txBody>
                  <a:tcPr/>
                </a:tc>
                <a:tc>
                  <a:txBody>
                    <a:bodyPr/>
                    <a:lstStyle/>
                    <a:p>
                      <a:r>
                        <a:rPr lang="en-US" dirty="0" smtClean="0"/>
                        <a:t>MV=PY</a:t>
                      </a:r>
                      <a:r>
                        <a:rPr lang="en-US" baseline="0" dirty="0" smtClean="0"/>
                        <a:t>, we assume V and Y are constant, therefore ↑M→↑P, Money is neutral to Y in the long run (in short run, expansionary MP can increase Y)</a:t>
                      </a:r>
                      <a:endParaRPr lang="en-US" dirty="0"/>
                    </a:p>
                  </a:txBody>
                  <a:tcPr/>
                </a:tc>
                <a:extLst>
                  <a:ext uri="{0D108BD9-81ED-4DB2-BD59-A6C34878D82A}">
                    <a16:rowId xmlns:a16="http://schemas.microsoft.com/office/drawing/2014/main" val="4178070207"/>
                  </a:ext>
                </a:extLst>
              </a:tr>
              <a:tr h="370840">
                <a:tc>
                  <a:txBody>
                    <a:bodyPr/>
                    <a:lstStyle/>
                    <a:p>
                      <a:r>
                        <a:rPr lang="en-US" dirty="0" smtClean="0"/>
                        <a:t>5.4 Government Budgets</a:t>
                      </a:r>
                      <a:endParaRPr lang="en-US" dirty="0"/>
                    </a:p>
                  </a:txBody>
                  <a:tcPr/>
                </a:tc>
                <a:tc>
                  <a:txBody>
                    <a:bodyPr/>
                    <a:lstStyle/>
                    <a:p>
                      <a:r>
                        <a:rPr lang="en-US" dirty="0" smtClean="0"/>
                        <a:t>Balanced</a:t>
                      </a:r>
                      <a:r>
                        <a:rPr lang="en-US" baseline="0" dirty="0" smtClean="0"/>
                        <a:t> Budget, Budget Surplus, Budget Deficit, Expansionary </a:t>
                      </a:r>
                      <a:r>
                        <a:rPr lang="en-US" baseline="0" dirty="0" err="1" smtClean="0"/>
                        <a:t>FP→more</a:t>
                      </a:r>
                      <a:r>
                        <a:rPr lang="en-US" baseline="0" dirty="0" smtClean="0"/>
                        <a:t> of a budget deficit</a:t>
                      </a:r>
                      <a:endParaRPr lang="en-US" dirty="0"/>
                    </a:p>
                  </a:txBody>
                  <a:tcPr/>
                </a:tc>
                <a:extLst>
                  <a:ext uri="{0D108BD9-81ED-4DB2-BD59-A6C34878D82A}">
                    <a16:rowId xmlns:a16="http://schemas.microsoft.com/office/drawing/2014/main" val="4242415865"/>
                  </a:ext>
                </a:extLst>
              </a:tr>
              <a:tr h="370840">
                <a:tc>
                  <a:txBody>
                    <a:bodyPr/>
                    <a:lstStyle/>
                    <a:p>
                      <a:r>
                        <a:rPr lang="en-US" dirty="0" smtClean="0"/>
                        <a:t>5.5 Crowding Out</a:t>
                      </a:r>
                      <a:endParaRPr lang="en-US" dirty="0"/>
                    </a:p>
                  </a:txBody>
                  <a:tcPr/>
                </a:tc>
                <a:tc>
                  <a:txBody>
                    <a:bodyPr/>
                    <a:lstStyle/>
                    <a:p>
                      <a:r>
                        <a:rPr lang="en-US" dirty="0" smtClean="0"/>
                        <a:t>Budget deficit</a:t>
                      </a:r>
                      <a:r>
                        <a:rPr lang="en-US" baseline="0" dirty="0" smtClean="0"/>
                        <a:t>→↑</a:t>
                      </a:r>
                      <a:r>
                        <a:rPr lang="en-US" baseline="0" dirty="0" err="1" smtClean="0"/>
                        <a:t>Gov</a:t>
                      </a:r>
                      <a:r>
                        <a:rPr lang="en-US" baseline="0" dirty="0" smtClean="0"/>
                        <a:t> borrowing→↑D</a:t>
                      </a:r>
                      <a:r>
                        <a:rPr lang="en-US" baseline="-25000" dirty="0" smtClean="0"/>
                        <a:t>LF</a:t>
                      </a:r>
                      <a:r>
                        <a:rPr lang="en-US" baseline="0" dirty="0" smtClean="0"/>
                        <a:t>→↑IR→↓Private borrowing→↓C,I→↓increases in technology, capital→↓economic growth</a:t>
                      </a:r>
                      <a:endParaRPr lang="en-US" dirty="0"/>
                    </a:p>
                  </a:txBody>
                  <a:tcPr/>
                </a:tc>
                <a:extLst>
                  <a:ext uri="{0D108BD9-81ED-4DB2-BD59-A6C34878D82A}">
                    <a16:rowId xmlns:a16="http://schemas.microsoft.com/office/drawing/2014/main" val="2756506349"/>
                  </a:ext>
                </a:extLst>
              </a:tr>
              <a:tr h="370840">
                <a:tc>
                  <a:txBody>
                    <a:bodyPr/>
                    <a:lstStyle/>
                    <a:p>
                      <a:r>
                        <a:rPr lang="en-US" dirty="0" smtClean="0"/>
                        <a:t>5.6 Economic Growth</a:t>
                      </a:r>
                      <a:endParaRPr lang="en-US" dirty="0"/>
                    </a:p>
                  </a:txBody>
                  <a:tcPr/>
                </a:tc>
                <a:tc>
                  <a:txBody>
                    <a:bodyPr/>
                    <a:lstStyle/>
                    <a:p>
                      <a:r>
                        <a:rPr lang="en-US" dirty="0" smtClean="0"/>
                        <a:t>Economic growth =</a:t>
                      </a:r>
                      <a:r>
                        <a:rPr lang="en-US" baseline="0" dirty="0" smtClean="0"/>
                        <a:t>↑Real GDP per capita=↑productivity which is caused by increases in technology, capital, human capital</a:t>
                      </a:r>
                      <a:endParaRPr lang="en-US" dirty="0"/>
                    </a:p>
                  </a:txBody>
                  <a:tcPr/>
                </a:tc>
                <a:extLst>
                  <a:ext uri="{0D108BD9-81ED-4DB2-BD59-A6C34878D82A}">
                    <a16:rowId xmlns:a16="http://schemas.microsoft.com/office/drawing/2014/main" val="1297965872"/>
                  </a:ext>
                </a:extLst>
              </a:tr>
              <a:tr h="370840">
                <a:tc>
                  <a:txBody>
                    <a:bodyPr/>
                    <a:lstStyle/>
                    <a:p>
                      <a:r>
                        <a:rPr lang="en-US" dirty="0" smtClean="0"/>
                        <a:t>5.7 Supply Side Fiscal Policy</a:t>
                      </a:r>
                      <a:endParaRPr lang="en-US" dirty="0"/>
                    </a:p>
                  </a:txBody>
                  <a:tcPr/>
                </a:tc>
                <a:tc>
                  <a:txBody>
                    <a:bodyPr/>
                    <a:lstStyle/>
                    <a:p>
                      <a:r>
                        <a:rPr lang="en-US" baseline="0" dirty="0" smtClean="0"/>
                        <a:t>↑programs for investment in technology, capital etc., ↓regulation ↓income tax</a:t>
                      </a:r>
                      <a:endParaRPr lang="en-US" dirty="0"/>
                    </a:p>
                  </a:txBody>
                  <a:tcPr/>
                </a:tc>
                <a:extLst>
                  <a:ext uri="{0D108BD9-81ED-4DB2-BD59-A6C34878D82A}">
                    <a16:rowId xmlns:a16="http://schemas.microsoft.com/office/drawing/2014/main" val="3081873047"/>
                  </a:ext>
                </a:extLst>
              </a:tr>
            </a:tbl>
          </a:graphicData>
        </a:graphic>
      </p:graphicFrame>
    </p:spTree>
    <p:extLst>
      <p:ext uri="{BB962C8B-B14F-4D97-AF65-F5344CB8AC3E}">
        <p14:creationId xmlns:p14="http://schemas.microsoft.com/office/powerpoint/2010/main" val="296254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 Review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5330792"/>
              </p:ext>
            </p:extLst>
          </p:nvPr>
        </p:nvGraphicFramePr>
        <p:xfrm>
          <a:off x="592394" y="1373341"/>
          <a:ext cx="10515600" cy="2966720"/>
        </p:xfrm>
        <a:graphic>
          <a:graphicData uri="http://schemas.openxmlformats.org/drawingml/2006/table">
            <a:tbl>
              <a:tblPr firstRow="1" bandRow="1">
                <a:tableStyleId>{5C22544A-7EE6-4342-B048-85BDC9FD1C3A}</a:tableStyleId>
              </a:tblPr>
              <a:tblGrid>
                <a:gridCol w="3881284">
                  <a:extLst>
                    <a:ext uri="{9D8B030D-6E8A-4147-A177-3AD203B41FA5}">
                      <a16:colId xmlns:a16="http://schemas.microsoft.com/office/drawing/2014/main" val="3744324286"/>
                    </a:ext>
                  </a:extLst>
                </a:gridCol>
                <a:gridCol w="6634316">
                  <a:extLst>
                    <a:ext uri="{9D8B030D-6E8A-4147-A177-3AD203B41FA5}">
                      <a16:colId xmlns:a16="http://schemas.microsoft.com/office/drawing/2014/main" val="3037648255"/>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8906318"/>
                  </a:ext>
                </a:extLst>
              </a:tr>
              <a:tr h="370840">
                <a:tc>
                  <a:txBody>
                    <a:bodyPr/>
                    <a:lstStyle/>
                    <a:p>
                      <a:r>
                        <a:rPr lang="en-US" dirty="0" smtClean="0"/>
                        <a:t>5.1 FP and MP together</a:t>
                      </a:r>
                      <a:endParaRPr lang="en-US" dirty="0"/>
                    </a:p>
                  </a:txBody>
                  <a:tcPr/>
                </a:tc>
                <a:tc>
                  <a:txBody>
                    <a:bodyPr/>
                    <a:lstStyle/>
                    <a:p>
                      <a:r>
                        <a:rPr lang="en-US" dirty="0" smtClean="0"/>
                        <a:t>Autumn</a:t>
                      </a:r>
                      <a:r>
                        <a:rPr lang="en-US" baseline="0" dirty="0" smtClean="0"/>
                        <a:t> Rooney Bonnie</a:t>
                      </a:r>
                      <a:endParaRPr lang="en-US" dirty="0"/>
                    </a:p>
                  </a:txBody>
                  <a:tcPr/>
                </a:tc>
                <a:extLst>
                  <a:ext uri="{0D108BD9-81ED-4DB2-BD59-A6C34878D82A}">
                    <a16:rowId xmlns:a16="http://schemas.microsoft.com/office/drawing/2014/main" val="784111679"/>
                  </a:ext>
                </a:extLst>
              </a:tr>
              <a:tr h="370840">
                <a:tc>
                  <a:txBody>
                    <a:bodyPr/>
                    <a:lstStyle/>
                    <a:p>
                      <a:r>
                        <a:rPr lang="en-US" dirty="0" smtClean="0"/>
                        <a:t>5.2 Phillips Curve</a:t>
                      </a:r>
                      <a:endParaRPr lang="en-US" dirty="0"/>
                    </a:p>
                  </a:txBody>
                  <a:tcPr/>
                </a:tc>
                <a:tc>
                  <a:txBody>
                    <a:bodyPr/>
                    <a:lstStyle/>
                    <a:p>
                      <a:r>
                        <a:rPr lang="en-US" dirty="0" smtClean="0"/>
                        <a:t>Theon Helen</a:t>
                      </a:r>
                      <a:endParaRPr lang="en-US" dirty="0"/>
                    </a:p>
                  </a:txBody>
                  <a:tcPr/>
                </a:tc>
                <a:extLst>
                  <a:ext uri="{0D108BD9-81ED-4DB2-BD59-A6C34878D82A}">
                    <a16:rowId xmlns:a16="http://schemas.microsoft.com/office/drawing/2014/main" val="2498251465"/>
                  </a:ext>
                </a:extLst>
              </a:tr>
              <a:tr h="370840">
                <a:tc>
                  <a:txBody>
                    <a:bodyPr/>
                    <a:lstStyle/>
                    <a:p>
                      <a:r>
                        <a:rPr lang="en-US" dirty="0" smtClean="0"/>
                        <a:t>5.3 Quantity Theory of Money</a:t>
                      </a:r>
                      <a:endParaRPr lang="en-US" dirty="0"/>
                    </a:p>
                  </a:txBody>
                  <a:tcPr/>
                </a:tc>
                <a:tc>
                  <a:txBody>
                    <a:bodyPr/>
                    <a:lstStyle/>
                    <a:p>
                      <a:r>
                        <a:rPr lang="en-US" dirty="0" err="1" smtClean="0"/>
                        <a:t>Eleen</a:t>
                      </a:r>
                      <a:r>
                        <a:rPr lang="en-US" dirty="0" smtClean="0"/>
                        <a:t> Flora Frank, Linda Sophia</a:t>
                      </a:r>
                      <a:r>
                        <a:rPr lang="en-US" baseline="0" dirty="0" smtClean="0"/>
                        <a:t> Lizzy</a:t>
                      </a:r>
                      <a:endParaRPr lang="en-US" dirty="0"/>
                    </a:p>
                  </a:txBody>
                  <a:tcPr/>
                </a:tc>
                <a:extLst>
                  <a:ext uri="{0D108BD9-81ED-4DB2-BD59-A6C34878D82A}">
                    <a16:rowId xmlns:a16="http://schemas.microsoft.com/office/drawing/2014/main" val="4178070207"/>
                  </a:ext>
                </a:extLst>
              </a:tr>
              <a:tr h="370840">
                <a:tc>
                  <a:txBody>
                    <a:bodyPr/>
                    <a:lstStyle/>
                    <a:p>
                      <a:r>
                        <a:rPr lang="en-US" dirty="0" smtClean="0"/>
                        <a:t>5.4 Government Budgets</a:t>
                      </a:r>
                      <a:endParaRPr lang="en-US" dirty="0"/>
                    </a:p>
                  </a:txBody>
                  <a:tcPr/>
                </a:tc>
                <a:tc>
                  <a:txBody>
                    <a:bodyPr/>
                    <a:lstStyle/>
                    <a:p>
                      <a:r>
                        <a:rPr lang="en-US" dirty="0" smtClean="0"/>
                        <a:t>Henry</a:t>
                      </a:r>
                      <a:r>
                        <a:rPr lang="en-US" baseline="0" dirty="0" smtClean="0"/>
                        <a:t> Nancy Leo</a:t>
                      </a:r>
                      <a:endParaRPr lang="en-US" dirty="0"/>
                    </a:p>
                  </a:txBody>
                  <a:tcPr/>
                </a:tc>
                <a:extLst>
                  <a:ext uri="{0D108BD9-81ED-4DB2-BD59-A6C34878D82A}">
                    <a16:rowId xmlns:a16="http://schemas.microsoft.com/office/drawing/2014/main" val="4242415865"/>
                  </a:ext>
                </a:extLst>
              </a:tr>
              <a:tr h="370840">
                <a:tc>
                  <a:txBody>
                    <a:bodyPr/>
                    <a:lstStyle/>
                    <a:p>
                      <a:r>
                        <a:rPr lang="en-US" dirty="0" smtClean="0"/>
                        <a:t>5.5 Crowding Out</a:t>
                      </a:r>
                      <a:endParaRPr lang="en-US" dirty="0"/>
                    </a:p>
                  </a:txBody>
                  <a:tcPr/>
                </a:tc>
                <a:tc>
                  <a:txBody>
                    <a:bodyPr/>
                    <a:lstStyle/>
                    <a:p>
                      <a:r>
                        <a:rPr lang="en-US" dirty="0" err="1" smtClean="0"/>
                        <a:t>Krise</a:t>
                      </a:r>
                      <a:r>
                        <a:rPr lang="en-US" dirty="0" smtClean="0"/>
                        <a:t> Harry, Mike Emily Felix</a:t>
                      </a:r>
                      <a:endParaRPr lang="en-US" dirty="0"/>
                    </a:p>
                  </a:txBody>
                  <a:tcPr/>
                </a:tc>
                <a:extLst>
                  <a:ext uri="{0D108BD9-81ED-4DB2-BD59-A6C34878D82A}">
                    <a16:rowId xmlns:a16="http://schemas.microsoft.com/office/drawing/2014/main" val="2756506349"/>
                  </a:ext>
                </a:extLst>
              </a:tr>
              <a:tr h="370840">
                <a:tc>
                  <a:txBody>
                    <a:bodyPr/>
                    <a:lstStyle/>
                    <a:p>
                      <a:r>
                        <a:rPr lang="en-US" dirty="0" smtClean="0"/>
                        <a:t>5.6 Economic Growth</a:t>
                      </a:r>
                      <a:endParaRPr lang="en-US" dirty="0"/>
                    </a:p>
                  </a:txBody>
                  <a:tcPr/>
                </a:tc>
                <a:tc>
                  <a:txBody>
                    <a:bodyPr/>
                    <a:lstStyle/>
                    <a:p>
                      <a:r>
                        <a:rPr lang="en-US" dirty="0" smtClean="0"/>
                        <a:t>May Tom Chloe</a:t>
                      </a:r>
                      <a:endParaRPr lang="en-US" dirty="0"/>
                    </a:p>
                  </a:txBody>
                  <a:tcPr/>
                </a:tc>
                <a:extLst>
                  <a:ext uri="{0D108BD9-81ED-4DB2-BD59-A6C34878D82A}">
                    <a16:rowId xmlns:a16="http://schemas.microsoft.com/office/drawing/2014/main" val="1297965872"/>
                  </a:ext>
                </a:extLst>
              </a:tr>
              <a:tr h="370840">
                <a:tc>
                  <a:txBody>
                    <a:bodyPr/>
                    <a:lstStyle/>
                    <a:p>
                      <a:r>
                        <a:rPr lang="en-US" dirty="0" smtClean="0"/>
                        <a:t>5.7 Supply Side Fiscal Policy</a:t>
                      </a:r>
                      <a:endParaRPr lang="en-US" dirty="0"/>
                    </a:p>
                  </a:txBody>
                  <a:tcPr/>
                </a:tc>
                <a:tc>
                  <a:txBody>
                    <a:bodyPr/>
                    <a:lstStyle/>
                    <a:p>
                      <a:r>
                        <a:rPr lang="en-US" dirty="0" smtClean="0"/>
                        <a:t>Sarah Evelyn Vanessa</a:t>
                      </a:r>
                      <a:endParaRPr lang="en-US" dirty="0"/>
                    </a:p>
                  </a:txBody>
                  <a:tcPr/>
                </a:tc>
                <a:extLst>
                  <a:ext uri="{0D108BD9-81ED-4DB2-BD59-A6C34878D82A}">
                    <a16:rowId xmlns:a16="http://schemas.microsoft.com/office/drawing/2014/main" val="3081873047"/>
                  </a:ext>
                </a:extLst>
              </a:tr>
            </a:tbl>
          </a:graphicData>
        </a:graphic>
      </p:graphicFrame>
    </p:spTree>
    <p:extLst>
      <p:ext uri="{BB962C8B-B14F-4D97-AF65-F5344CB8AC3E}">
        <p14:creationId xmlns:p14="http://schemas.microsoft.com/office/powerpoint/2010/main" val="1676220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rot="1697995">
            <a:off x="3066558" y="3620037"/>
            <a:ext cx="1689918" cy="1211703"/>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65420" y="3781337"/>
            <a:ext cx="1311052" cy="646331"/>
          </a:xfrm>
          <a:prstGeom prst="rect">
            <a:avLst/>
          </a:prstGeom>
          <a:noFill/>
        </p:spPr>
        <p:txBody>
          <a:bodyPr wrap="square" rtlCol="0">
            <a:spAutoFit/>
          </a:bodyPr>
          <a:lstStyle/>
          <a:p>
            <a:r>
              <a:rPr lang="en-US" dirty="0" smtClean="0"/>
              <a:t>Determined by</a:t>
            </a:r>
            <a:endParaRPr lang="en-US" dirty="0"/>
          </a:p>
        </p:txBody>
      </p:sp>
      <p:sp>
        <p:nvSpPr>
          <p:cNvPr id="2" name="Title 1"/>
          <p:cNvSpPr>
            <a:spLocks noGrp="1"/>
          </p:cNvSpPr>
          <p:nvPr>
            <p:ph type="title"/>
          </p:nvPr>
        </p:nvSpPr>
        <p:spPr>
          <a:xfrm>
            <a:off x="330104" y="365125"/>
            <a:ext cx="11023696" cy="1131159"/>
          </a:xfrm>
        </p:spPr>
        <p:txBody>
          <a:bodyPr/>
          <a:lstStyle/>
          <a:p>
            <a:r>
              <a:rPr lang="en-US" dirty="0" smtClean="0"/>
              <a:t>Economic Growth, Productivity, Technology etc.</a:t>
            </a:r>
            <a:endParaRPr lang="en-US" dirty="0"/>
          </a:p>
        </p:txBody>
      </p:sp>
      <p:sp>
        <p:nvSpPr>
          <p:cNvPr id="3" name="Content Placeholder 2"/>
          <p:cNvSpPr>
            <a:spLocks noGrp="1"/>
          </p:cNvSpPr>
          <p:nvPr>
            <p:ph idx="1"/>
          </p:nvPr>
        </p:nvSpPr>
        <p:spPr>
          <a:xfrm>
            <a:off x="330104" y="1468769"/>
            <a:ext cx="10515600" cy="1087904"/>
          </a:xfrm>
        </p:spPr>
        <p:txBody>
          <a:bodyPr/>
          <a:lstStyle/>
          <a:p>
            <a:r>
              <a:rPr lang="en-US" dirty="0" smtClean="0"/>
              <a:t>Therefore we can define the relationship between economic growth, productivity and other factors as follows:</a:t>
            </a:r>
          </a:p>
        </p:txBody>
      </p:sp>
      <p:sp>
        <p:nvSpPr>
          <p:cNvPr id="4" name="Rectangle 3"/>
          <p:cNvSpPr/>
          <p:nvPr/>
        </p:nvSpPr>
        <p:spPr>
          <a:xfrm>
            <a:off x="7184711" y="4061592"/>
            <a:ext cx="4777272" cy="2862322"/>
          </a:xfrm>
          <a:prstGeom prst="rect">
            <a:avLst/>
          </a:prstGeom>
        </p:spPr>
        <p:txBody>
          <a:bodyPr wrap="square">
            <a:spAutoFit/>
          </a:bodyPr>
          <a:lstStyle/>
          <a:p>
            <a:pPr marL="457200" indent="-457200">
              <a:buFont typeface="Arial" panose="020B0604020202020204" pitchFamily="34" charset="0"/>
              <a:buChar char="•"/>
            </a:pPr>
            <a:r>
              <a:rPr lang="en-US" sz="2800" dirty="0"/>
              <a:t>Capital stock formation</a:t>
            </a:r>
          </a:p>
          <a:p>
            <a:pPr marL="457200" indent="-457200">
              <a:buFont typeface="Arial" panose="020B0604020202020204" pitchFamily="34" charset="0"/>
              <a:buChar char="•"/>
            </a:pPr>
            <a:r>
              <a:rPr lang="en-US" sz="2800" dirty="0"/>
              <a:t>Technology</a:t>
            </a:r>
          </a:p>
          <a:p>
            <a:pPr marL="457200" indent="-457200">
              <a:buFont typeface="Arial" panose="020B0604020202020204" pitchFamily="34" charset="0"/>
              <a:buChar char="•"/>
            </a:pPr>
            <a:r>
              <a:rPr lang="en-US" sz="2800" dirty="0"/>
              <a:t>Human capital</a:t>
            </a:r>
          </a:p>
          <a:p>
            <a:pPr marL="457200" indent="-457200">
              <a:buFont typeface="Arial" panose="020B0604020202020204" pitchFamily="34" charset="0"/>
              <a:buChar char="•"/>
            </a:pPr>
            <a:r>
              <a:rPr lang="en-US" sz="2400" dirty="0" smtClean="0"/>
              <a:t>Availability and </a:t>
            </a:r>
            <a:r>
              <a:rPr lang="en-US" sz="2400" dirty="0"/>
              <a:t>u</a:t>
            </a:r>
            <a:r>
              <a:rPr lang="en-US" sz="2400" dirty="0" smtClean="0"/>
              <a:t>se of resources/organization (</a:t>
            </a:r>
            <a:r>
              <a:rPr lang="en-US" sz="2400" dirty="0" err="1" smtClean="0"/>
              <a:t>ie</a:t>
            </a:r>
            <a:r>
              <a:rPr lang="en-US" sz="2400" dirty="0" smtClean="0"/>
              <a:t>. Is everyone working at 100% and people are cooperating)</a:t>
            </a:r>
            <a:endParaRPr lang="en-US" sz="2400" dirty="0"/>
          </a:p>
        </p:txBody>
      </p:sp>
      <p:sp>
        <p:nvSpPr>
          <p:cNvPr id="6" name="Rectangle 5"/>
          <p:cNvSpPr/>
          <p:nvPr/>
        </p:nvSpPr>
        <p:spPr>
          <a:xfrm>
            <a:off x="-44100" y="2241197"/>
            <a:ext cx="2906052" cy="523220"/>
          </a:xfrm>
          <a:prstGeom prst="rect">
            <a:avLst/>
          </a:prstGeom>
        </p:spPr>
        <p:txBody>
          <a:bodyPr wrap="none">
            <a:spAutoFit/>
          </a:bodyPr>
          <a:lstStyle/>
          <a:p>
            <a:r>
              <a:rPr lang="en-US" sz="2800" b="1" dirty="0"/>
              <a:t>Economic Growth </a:t>
            </a:r>
          </a:p>
        </p:txBody>
      </p:sp>
      <p:sp>
        <p:nvSpPr>
          <p:cNvPr id="7" name="Right Arrow 6"/>
          <p:cNvSpPr/>
          <p:nvPr/>
        </p:nvSpPr>
        <p:spPr>
          <a:xfrm rot="1697995">
            <a:off x="859627" y="2606256"/>
            <a:ext cx="1534165" cy="1211703"/>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97995">
            <a:off x="5577550" y="4632465"/>
            <a:ext cx="1481698" cy="1211703"/>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4888" y="2967923"/>
            <a:ext cx="670436" cy="369332"/>
          </a:xfrm>
          <a:prstGeom prst="rect">
            <a:avLst/>
          </a:prstGeom>
          <a:noFill/>
        </p:spPr>
        <p:txBody>
          <a:bodyPr wrap="square" rtlCol="0">
            <a:spAutoFit/>
          </a:bodyPr>
          <a:lstStyle/>
          <a:p>
            <a:r>
              <a:rPr lang="en-US" dirty="0" smtClean="0"/>
              <a:t>is an</a:t>
            </a:r>
            <a:endParaRPr lang="en-US" dirty="0"/>
          </a:p>
        </p:txBody>
      </p:sp>
      <p:sp>
        <p:nvSpPr>
          <p:cNvPr id="10" name="TextBox 9"/>
          <p:cNvSpPr txBox="1"/>
          <p:nvPr/>
        </p:nvSpPr>
        <p:spPr>
          <a:xfrm>
            <a:off x="5499272" y="4788166"/>
            <a:ext cx="1568898" cy="646331"/>
          </a:xfrm>
          <a:prstGeom prst="rect">
            <a:avLst/>
          </a:prstGeom>
          <a:noFill/>
        </p:spPr>
        <p:txBody>
          <a:bodyPr wrap="square" rtlCol="0">
            <a:spAutoFit/>
          </a:bodyPr>
          <a:lstStyle/>
          <a:p>
            <a:r>
              <a:rPr lang="en-US" dirty="0" smtClean="0"/>
              <a:t>Determined by</a:t>
            </a:r>
            <a:endParaRPr lang="en-US" dirty="0"/>
          </a:p>
        </p:txBody>
      </p:sp>
      <p:sp>
        <p:nvSpPr>
          <p:cNvPr id="11" name="TextBox 10"/>
          <p:cNvSpPr txBox="1"/>
          <p:nvPr/>
        </p:nvSpPr>
        <p:spPr>
          <a:xfrm>
            <a:off x="6955194" y="2258425"/>
            <a:ext cx="3006950" cy="1754326"/>
          </a:xfrm>
          <a:prstGeom prst="rect">
            <a:avLst/>
          </a:prstGeom>
          <a:solidFill>
            <a:srgbClr val="D58FCE"/>
          </a:solidFill>
        </p:spPr>
        <p:txBody>
          <a:bodyPr wrap="square" rtlCol="0">
            <a:spAutoFit/>
          </a:bodyPr>
          <a:lstStyle/>
          <a:p>
            <a:r>
              <a:rPr lang="en-US" b="1" dirty="0" smtClean="0"/>
              <a:t>Human Capital:</a:t>
            </a:r>
          </a:p>
          <a:p>
            <a:pPr marL="285750" indent="-285750">
              <a:buFont typeface="Arial" panose="020B0604020202020204" pitchFamily="34" charset="0"/>
              <a:buChar char="•"/>
            </a:pPr>
            <a:r>
              <a:rPr lang="en-US" dirty="0" smtClean="0"/>
              <a:t>The skills and abilities of the workers.</a:t>
            </a:r>
          </a:p>
          <a:p>
            <a:pPr marL="285750" indent="-285750">
              <a:buFont typeface="Arial" panose="020B0604020202020204" pitchFamily="34" charset="0"/>
              <a:buChar char="•"/>
            </a:pPr>
            <a:r>
              <a:rPr lang="en-US" dirty="0" smtClean="0"/>
              <a:t>This can be increased with education, training and experience.</a:t>
            </a:r>
            <a:endParaRPr lang="en-US" dirty="0"/>
          </a:p>
        </p:txBody>
      </p:sp>
      <p:pic>
        <p:nvPicPr>
          <p:cNvPr id="12" name="Picture 11"/>
          <p:cNvPicPr>
            <a:picLocks noChangeAspect="1"/>
          </p:cNvPicPr>
          <p:nvPr/>
        </p:nvPicPr>
        <p:blipFill>
          <a:blip r:embed="rId2"/>
          <a:stretch>
            <a:fillRect/>
          </a:stretch>
        </p:blipFill>
        <p:spPr>
          <a:xfrm>
            <a:off x="9872763" y="2485854"/>
            <a:ext cx="2089220" cy="1240086"/>
          </a:xfrm>
          <a:prstGeom prst="rect">
            <a:avLst/>
          </a:prstGeom>
        </p:spPr>
      </p:pic>
      <p:sp>
        <p:nvSpPr>
          <p:cNvPr id="13" name="TextBox 12"/>
          <p:cNvSpPr txBox="1"/>
          <p:nvPr/>
        </p:nvSpPr>
        <p:spPr>
          <a:xfrm>
            <a:off x="461455" y="5385144"/>
            <a:ext cx="4158114"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Economic growth = increase in real GDP per capita = increase in productivity</a:t>
            </a:r>
          </a:p>
        </p:txBody>
      </p:sp>
      <p:sp>
        <p:nvSpPr>
          <p:cNvPr id="5" name="Rectangle 4"/>
          <p:cNvSpPr/>
          <p:nvPr/>
        </p:nvSpPr>
        <p:spPr>
          <a:xfrm>
            <a:off x="3341006" y="4307926"/>
            <a:ext cx="2438325" cy="1077218"/>
          </a:xfrm>
          <a:prstGeom prst="rect">
            <a:avLst/>
          </a:prstGeom>
        </p:spPr>
        <p:txBody>
          <a:bodyPr wrap="square">
            <a:spAutoFit/>
          </a:bodyPr>
          <a:lstStyle/>
          <a:p>
            <a:r>
              <a:rPr lang="en-US" sz="3200" b="1" dirty="0" smtClean="0"/>
              <a:t>Productivity increases </a:t>
            </a:r>
            <a:endParaRPr lang="en-US" sz="3200" b="1" dirty="0"/>
          </a:p>
        </p:txBody>
      </p:sp>
      <p:sp>
        <p:nvSpPr>
          <p:cNvPr id="16" name="Rectangle 15"/>
          <p:cNvSpPr/>
          <p:nvPr/>
        </p:nvSpPr>
        <p:spPr>
          <a:xfrm>
            <a:off x="1659053" y="2893690"/>
            <a:ext cx="2154692" cy="954107"/>
          </a:xfrm>
          <a:prstGeom prst="rect">
            <a:avLst/>
          </a:prstGeom>
        </p:spPr>
        <p:txBody>
          <a:bodyPr wrap="none">
            <a:spAutoFit/>
          </a:bodyPr>
          <a:lstStyle/>
          <a:p>
            <a:r>
              <a:rPr lang="en-US" sz="2800" b="1" dirty="0" smtClean="0"/>
              <a:t>Increase of </a:t>
            </a:r>
          </a:p>
          <a:p>
            <a:r>
              <a:rPr lang="en-US" sz="2800" b="1" dirty="0" smtClean="0"/>
              <a:t>RGDP/capital</a:t>
            </a:r>
            <a:endParaRPr lang="en-US" sz="2800" b="1" dirty="0"/>
          </a:p>
        </p:txBody>
      </p:sp>
    </p:spTree>
    <p:extLst>
      <p:ext uri="{BB962C8B-B14F-4D97-AF65-F5344CB8AC3E}">
        <p14:creationId xmlns:p14="http://schemas.microsoft.com/office/powerpoint/2010/main" val="207895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Capital</a:t>
            </a:r>
            <a:endParaRPr lang="en-US" dirty="0"/>
          </a:p>
        </p:txBody>
      </p:sp>
      <p:sp>
        <p:nvSpPr>
          <p:cNvPr id="3" name="Content Placeholder 2"/>
          <p:cNvSpPr>
            <a:spLocks noGrp="1"/>
          </p:cNvSpPr>
          <p:nvPr>
            <p:ph idx="1"/>
          </p:nvPr>
        </p:nvSpPr>
        <p:spPr>
          <a:xfrm>
            <a:off x="451381" y="1441122"/>
            <a:ext cx="5518595" cy="2304401"/>
          </a:xfrm>
        </p:spPr>
        <p:txBody>
          <a:bodyPr>
            <a:normAutofit fontScale="70000" lnSpcReduction="20000"/>
          </a:bodyPr>
          <a:lstStyle/>
          <a:p>
            <a:r>
              <a:rPr lang="en-US" dirty="0" smtClean="0">
                <a:solidFill>
                  <a:srgbClr val="00B0F0"/>
                </a:solidFill>
              </a:rPr>
              <a:t>Human</a:t>
            </a:r>
            <a:r>
              <a:rPr lang="en-US" dirty="0" smtClean="0"/>
              <a:t> </a:t>
            </a:r>
            <a:r>
              <a:rPr lang="en-US" dirty="0" smtClean="0">
                <a:solidFill>
                  <a:srgbClr val="00B0F0"/>
                </a:solidFill>
              </a:rPr>
              <a:t>capital</a:t>
            </a:r>
            <a:r>
              <a:rPr lang="en-US" dirty="0" smtClean="0"/>
              <a:t> is all about the </a:t>
            </a:r>
            <a:r>
              <a:rPr lang="en-US" dirty="0" smtClean="0">
                <a:solidFill>
                  <a:srgbClr val="00B0F0"/>
                </a:solidFill>
              </a:rPr>
              <a:t>skills and knowledge </a:t>
            </a:r>
            <a:r>
              <a:rPr lang="en-US" dirty="0" smtClean="0"/>
              <a:t>of the worker.</a:t>
            </a:r>
          </a:p>
          <a:p>
            <a:r>
              <a:rPr lang="en-US" dirty="0" smtClean="0"/>
              <a:t>A worker with more </a:t>
            </a:r>
            <a:r>
              <a:rPr lang="en-US" dirty="0" smtClean="0">
                <a:solidFill>
                  <a:srgbClr val="00B0F0"/>
                </a:solidFill>
              </a:rPr>
              <a:t>training, education and experience </a:t>
            </a:r>
            <a:r>
              <a:rPr lang="en-US" dirty="0" smtClean="0"/>
              <a:t>will have higher human capital, and therefore be able to produce more and better.</a:t>
            </a:r>
          </a:p>
          <a:p>
            <a:r>
              <a:rPr lang="en-US" dirty="0" smtClean="0">
                <a:solidFill>
                  <a:srgbClr val="00B050"/>
                </a:solidFill>
              </a:rPr>
              <a:t>Immigration</a:t>
            </a:r>
            <a:r>
              <a:rPr lang="en-US" dirty="0" smtClean="0"/>
              <a:t> can also be a major source of an increase in human capital, as immigrants </a:t>
            </a:r>
            <a:r>
              <a:rPr lang="en-US" dirty="0" smtClean="0">
                <a:solidFill>
                  <a:srgbClr val="00B050"/>
                </a:solidFill>
              </a:rPr>
              <a:t>often bring new skills and strong work ethics </a:t>
            </a:r>
            <a:r>
              <a:rPr lang="en-US" dirty="0" smtClean="0"/>
              <a:t>to their new country. </a:t>
            </a:r>
            <a:endParaRPr lang="en-US" dirty="0"/>
          </a:p>
        </p:txBody>
      </p:sp>
      <p:pic>
        <p:nvPicPr>
          <p:cNvPr id="4" name="Picture 3"/>
          <p:cNvPicPr>
            <a:picLocks noChangeAspect="1"/>
          </p:cNvPicPr>
          <p:nvPr/>
        </p:nvPicPr>
        <p:blipFill>
          <a:blip r:embed="rId2"/>
          <a:stretch>
            <a:fillRect/>
          </a:stretch>
        </p:blipFill>
        <p:spPr>
          <a:xfrm>
            <a:off x="6743700" y="1978269"/>
            <a:ext cx="5353857" cy="3861612"/>
          </a:xfrm>
          <a:prstGeom prst="rect">
            <a:avLst/>
          </a:prstGeom>
        </p:spPr>
      </p:pic>
      <p:sp>
        <p:nvSpPr>
          <p:cNvPr id="6" name="TextBox 5"/>
          <p:cNvSpPr txBox="1"/>
          <p:nvPr/>
        </p:nvSpPr>
        <p:spPr>
          <a:xfrm>
            <a:off x="6743700" y="237392"/>
            <a:ext cx="3692769" cy="1477328"/>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Human capital is the skills and knowledge of the country which can be improved by education, training and immigration. </a:t>
            </a:r>
            <a:endParaRPr lang="en-US" dirty="0">
              <a:solidFill>
                <a:srgbClr val="FF0000"/>
              </a:solidFill>
            </a:endParaRPr>
          </a:p>
        </p:txBody>
      </p:sp>
      <p:pic>
        <p:nvPicPr>
          <p:cNvPr id="7" name="Picture 6"/>
          <p:cNvPicPr>
            <a:picLocks noChangeAspect="1"/>
          </p:cNvPicPr>
          <p:nvPr/>
        </p:nvPicPr>
        <p:blipFill>
          <a:blip r:embed="rId3"/>
          <a:stretch>
            <a:fillRect/>
          </a:stretch>
        </p:blipFill>
        <p:spPr>
          <a:xfrm>
            <a:off x="1541953" y="3714551"/>
            <a:ext cx="2224455" cy="1549079"/>
          </a:xfrm>
          <a:prstGeom prst="rect">
            <a:avLst/>
          </a:prstGeom>
        </p:spPr>
      </p:pic>
      <p:sp>
        <p:nvSpPr>
          <p:cNvPr id="8" name="Right Arrow 7"/>
          <p:cNvSpPr/>
          <p:nvPr/>
        </p:nvSpPr>
        <p:spPr>
          <a:xfrm>
            <a:off x="4221940" y="4281854"/>
            <a:ext cx="2231614" cy="1248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6527757" y="1841457"/>
            <a:ext cx="1161648" cy="72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459648" y="5287200"/>
            <a:ext cx="2395905" cy="1354966"/>
          </a:xfrm>
          <a:prstGeom prst="rect">
            <a:avLst/>
          </a:prstGeom>
        </p:spPr>
      </p:pic>
      <p:pic>
        <p:nvPicPr>
          <p:cNvPr id="11" name="Picture 10"/>
          <p:cNvPicPr>
            <a:picLocks noChangeAspect="1"/>
          </p:cNvPicPr>
          <p:nvPr/>
        </p:nvPicPr>
        <p:blipFill>
          <a:blip r:embed="rId5"/>
          <a:stretch>
            <a:fillRect/>
          </a:stretch>
        </p:blipFill>
        <p:spPr>
          <a:xfrm>
            <a:off x="334670" y="5341743"/>
            <a:ext cx="1999123" cy="1223953"/>
          </a:xfrm>
          <a:prstGeom prst="rect">
            <a:avLst/>
          </a:prstGeom>
        </p:spPr>
      </p:pic>
    </p:spTree>
    <p:extLst>
      <p:ext uri="{BB962C8B-B14F-4D97-AF65-F5344CB8AC3E}">
        <p14:creationId xmlns:p14="http://schemas.microsoft.com/office/powerpoint/2010/main" val="23913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causes economic growth in terms of productivity?</a:t>
            </a:r>
          </a:p>
          <a:p>
            <a:r>
              <a:rPr lang="en-US" dirty="0" smtClean="0">
                <a:solidFill>
                  <a:srgbClr val="0070C0"/>
                </a:solidFill>
              </a:rPr>
              <a:t>Economic growth is caused by increases in productivity.</a:t>
            </a:r>
          </a:p>
          <a:p>
            <a:r>
              <a:rPr lang="en-US" dirty="0" smtClean="0">
                <a:solidFill>
                  <a:srgbClr val="0070C0"/>
                </a:solidFill>
              </a:rPr>
              <a:t>This can be caused by capital stock formation, technology and human capital primarily. </a:t>
            </a:r>
          </a:p>
          <a:p>
            <a:r>
              <a:rPr lang="en-US" dirty="0" smtClean="0"/>
              <a:t>What is human capital and how can it be increased in an economy?</a:t>
            </a:r>
          </a:p>
          <a:p>
            <a:r>
              <a:rPr lang="en-US" dirty="0" smtClean="0">
                <a:solidFill>
                  <a:srgbClr val="0070C0"/>
                </a:solidFill>
              </a:rPr>
              <a:t>Human capital is the skills and knowledge of the labor force. It can be increased through training, education and immigration.</a:t>
            </a:r>
            <a:endParaRPr lang="en-US" dirty="0">
              <a:solidFill>
                <a:srgbClr val="0070C0"/>
              </a:solidFill>
            </a:endParaRPr>
          </a:p>
        </p:txBody>
      </p:sp>
    </p:spTree>
    <p:extLst>
      <p:ext uri="{BB962C8B-B14F-4D97-AF65-F5344CB8AC3E}">
        <p14:creationId xmlns:p14="http://schemas.microsoft.com/office/powerpoint/2010/main" val="27598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 y="172700"/>
            <a:ext cx="7962900" cy="1259233"/>
          </a:xfrm>
        </p:spPr>
        <p:txBody>
          <a:bodyPr/>
          <a:lstStyle/>
          <a:p>
            <a:r>
              <a:rPr lang="en-US" dirty="0" smtClean="0"/>
              <a:t>Investment and Economic Growth</a:t>
            </a:r>
            <a:endParaRPr lang="en-US" dirty="0"/>
          </a:p>
        </p:txBody>
      </p:sp>
      <p:sp>
        <p:nvSpPr>
          <p:cNvPr id="3" name="Content Placeholder 2"/>
          <p:cNvSpPr>
            <a:spLocks noGrp="1"/>
          </p:cNvSpPr>
          <p:nvPr>
            <p:ph idx="1"/>
          </p:nvPr>
        </p:nvSpPr>
        <p:spPr>
          <a:xfrm>
            <a:off x="688731" y="1546343"/>
            <a:ext cx="5026269" cy="4351338"/>
          </a:xfrm>
        </p:spPr>
        <p:txBody>
          <a:bodyPr>
            <a:normAutofit fontScale="92500"/>
          </a:bodyPr>
          <a:lstStyle/>
          <a:p>
            <a:r>
              <a:rPr lang="en-US" dirty="0" smtClean="0"/>
              <a:t>As we know, AD = C+I+G+(X-M)</a:t>
            </a:r>
          </a:p>
          <a:p>
            <a:r>
              <a:rPr lang="en-US" dirty="0" smtClean="0"/>
              <a:t>Out of these forms of expenditure we </a:t>
            </a:r>
            <a:r>
              <a:rPr lang="en-US" dirty="0" smtClean="0">
                <a:solidFill>
                  <a:srgbClr val="00B0F0"/>
                </a:solidFill>
              </a:rPr>
              <a:t>assume that Investment (I) </a:t>
            </a:r>
            <a:r>
              <a:rPr lang="en-US" dirty="0" smtClean="0"/>
              <a:t>and to a lesser extent government spending (G) will lead to </a:t>
            </a:r>
            <a:r>
              <a:rPr lang="en-US" dirty="0" smtClean="0">
                <a:solidFill>
                  <a:srgbClr val="00B0F0"/>
                </a:solidFill>
              </a:rPr>
              <a:t>an increase of technology/resources </a:t>
            </a:r>
            <a:r>
              <a:rPr lang="en-US" dirty="0" smtClean="0"/>
              <a:t>that will </a:t>
            </a:r>
            <a:r>
              <a:rPr lang="en-US" dirty="0" smtClean="0">
                <a:solidFill>
                  <a:srgbClr val="00B0F0"/>
                </a:solidFill>
              </a:rPr>
              <a:t>increase economic growth </a:t>
            </a:r>
            <a:r>
              <a:rPr lang="en-US" dirty="0" smtClean="0"/>
              <a:t>in future periods. </a:t>
            </a:r>
          </a:p>
          <a:p>
            <a:r>
              <a:rPr lang="en-US" dirty="0" smtClean="0"/>
              <a:t>However, government transfer payments will not increase economic growth.</a:t>
            </a:r>
          </a:p>
          <a:p>
            <a:endParaRPr lang="en-US" dirty="0" smtClean="0"/>
          </a:p>
          <a:p>
            <a:endParaRPr lang="en-US" dirty="0"/>
          </a:p>
        </p:txBody>
      </p:sp>
      <p:sp>
        <p:nvSpPr>
          <p:cNvPr id="4" name="TextBox 3"/>
          <p:cNvSpPr txBox="1"/>
          <p:nvPr/>
        </p:nvSpPr>
        <p:spPr>
          <a:xfrm>
            <a:off x="7303563" y="1730009"/>
            <a:ext cx="4141177" cy="369332"/>
          </a:xfrm>
          <a:prstGeom prst="rect">
            <a:avLst/>
          </a:prstGeom>
          <a:noFill/>
        </p:spPr>
        <p:txBody>
          <a:bodyPr wrap="square" rtlCol="0">
            <a:spAutoFit/>
          </a:bodyPr>
          <a:lstStyle/>
          <a:p>
            <a:r>
              <a:rPr lang="en-US" dirty="0" smtClean="0"/>
              <a:t>does not increase long run growth</a:t>
            </a:r>
          </a:p>
        </p:txBody>
      </p:sp>
      <p:sp>
        <p:nvSpPr>
          <p:cNvPr id="5" name="TextBox 4"/>
          <p:cNvSpPr txBox="1"/>
          <p:nvPr/>
        </p:nvSpPr>
        <p:spPr>
          <a:xfrm>
            <a:off x="8774724" y="230046"/>
            <a:ext cx="3042138" cy="954107"/>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Investment we assume has the largest effect on economic growth compared to other forms of spending. </a:t>
            </a:r>
            <a:endParaRPr lang="en-US" sz="1400" dirty="0">
              <a:solidFill>
                <a:srgbClr val="FF0000"/>
              </a:solidFill>
            </a:endParaRPr>
          </a:p>
        </p:txBody>
      </p:sp>
      <p:sp>
        <p:nvSpPr>
          <p:cNvPr id="6" name="Rectangle 5"/>
          <p:cNvSpPr/>
          <p:nvPr/>
        </p:nvSpPr>
        <p:spPr>
          <a:xfrm>
            <a:off x="6113983" y="1690688"/>
            <a:ext cx="375424" cy="523220"/>
          </a:xfrm>
          <a:prstGeom prst="rect">
            <a:avLst/>
          </a:prstGeom>
        </p:spPr>
        <p:txBody>
          <a:bodyPr wrap="none">
            <a:spAutoFit/>
          </a:bodyPr>
          <a:lstStyle/>
          <a:p>
            <a:r>
              <a:rPr lang="en-US" sz="2800" b="1" dirty="0"/>
              <a:t>C</a:t>
            </a:r>
          </a:p>
        </p:txBody>
      </p:sp>
      <p:sp>
        <p:nvSpPr>
          <p:cNvPr id="7" name="Rectangle 6"/>
          <p:cNvSpPr/>
          <p:nvPr/>
        </p:nvSpPr>
        <p:spPr>
          <a:xfrm>
            <a:off x="6161272" y="2519494"/>
            <a:ext cx="280846" cy="523220"/>
          </a:xfrm>
          <a:prstGeom prst="rect">
            <a:avLst/>
          </a:prstGeom>
        </p:spPr>
        <p:txBody>
          <a:bodyPr wrap="none">
            <a:spAutoFit/>
          </a:bodyPr>
          <a:lstStyle/>
          <a:p>
            <a:r>
              <a:rPr lang="en-US" sz="2800" b="1" dirty="0" smtClean="0"/>
              <a:t>I</a:t>
            </a:r>
            <a:endParaRPr lang="en-US" sz="2800" b="1" dirty="0"/>
          </a:p>
        </p:txBody>
      </p:sp>
      <p:sp>
        <p:nvSpPr>
          <p:cNvPr id="8" name="Rectangle 7"/>
          <p:cNvSpPr/>
          <p:nvPr/>
        </p:nvSpPr>
        <p:spPr>
          <a:xfrm>
            <a:off x="6096349" y="4964112"/>
            <a:ext cx="410690" cy="523220"/>
          </a:xfrm>
          <a:prstGeom prst="rect">
            <a:avLst/>
          </a:prstGeom>
        </p:spPr>
        <p:txBody>
          <a:bodyPr wrap="none">
            <a:spAutoFit/>
          </a:bodyPr>
          <a:lstStyle/>
          <a:p>
            <a:r>
              <a:rPr lang="en-US" sz="2800" b="1" dirty="0" smtClean="0"/>
              <a:t>G</a:t>
            </a:r>
            <a:endParaRPr lang="en-US" sz="2800" b="1" dirty="0"/>
          </a:p>
        </p:txBody>
      </p:sp>
      <p:sp>
        <p:nvSpPr>
          <p:cNvPr id="9" name="Rectangle 8"/>
          <p:cNvSpPr/>
          <p:nvPr/>
        </p:nvSpPr>
        <p:spPr>
          <a:xfrm>
            <a:off x="5898379" y="5869339"/>
            <a:ext cx="806631" cy="523220"/>
          </a:xfrm>
          <a:prstGeom prst="rect">
            <a:avLst/>
          </a:prstGeom>
        </p:spPr>
        <p:txBody>
          <a:bodyPr wrap="none">
            <a:spAutoFit/>
          </a:bodyPr>
          <a:lstStyle/>
          <a:p>
            <a:r>
              <a:rPr lang="en-US" sz="2800" b="1" dirty="0" smtClean="0"/>
              <a:t>X-M</a:t>
            </a:r>
            <a:endParaRPr lang="en-US" sz="2800" b="1" dirty="0"/>
          </a:p>
        </p:txBody>
      </p:sp>
      <p:sp>
        <p:nvSpPr>
          <p:cNvPr id="10" name="Rectangle 9"/>
          <p:cNvSpPr/>
          <p:nvPr/>
        </p:nvSpPr>
        <p:spPr>
          <a:xfrm>
            <a:off x="7113230" y="2605876"/>
            <a:ext cx="4615708" cy="646331"/>
          </a:xfrm>
          <a:prstGeom prst="rect">
            <a:avLst/>
          </a:prstGeom>
        </p:spPr>
        <p:txBody>
          <a:bodyPr wrap="square">
            <a:spAutoFit/>
          </a:bodyPr>
          <a:lstStyle/>
          <a:p>
            <a:r>
              <a:rPr lang="en-US" b="1" dirty="0"/>
              <a:t>increases long run growth because of long run increases to technology and resources </a:t>
            </a:r>
          </a:p>
        </p:txBody>
      </p:sp>
      <p:sp>
        <p:nvSpPr>
          <p:cNvPr id="11" name="Rectangle 10"/>
          <p:cNvSpPr/>
          <p:nvPr/>
        </p:nvSpPr>
        <p:spPr>
          <a:xfrm>
            <a:off x="7253129" y="5053993"/>
            <a:ext cx="4164305" cy="646331"/>
          </a:xfrm>
          <a:prstGeom prst="rect">
            <a:avLst/>
          </a:prstGeom>
        </p:spPr>
        <p:txBody>
          <a:bodyPr wrap="square">
            <a:spAutoFit/>
          </a:bodyPr>
          <a:lstStyle/>
          <a:p>
            <a:r>
              <a:rPr lang="en-US" b="1" dirty="0"/>
              <a:t>can increase long run economic growth but not always</a:t>
            </a:r>
          </a:p>
        </p:txBody>
      </p:sp>
      <p:sp>
        <p:nvSpPr>
          <p:cNvPr id="12" name="Rectangle 11"/>
          <p:cNvSpPr/>
          <p:nvPr/>
        </p:nvSpPr>
        <p:spPr>
          <a:xfrm>
            <a:off x="7211866" y="6023227"/>
            <a:ext cx="4308167" cy="369332"/>
          </a:xfrm>
          <a:prstGeom prst="rect">
            <a:avLst/>
          </a:prstGeom>
        </p:spPr>
        <p:txBody>
          <a:bodyPr wrap="none">
            <a:spAutoFit/>
          </a:bodyPr>
          <a:lstStyle/>
          <a:p>
            <a:r>
              <a:rPr lang="en-US" dirty="0"/>
              <a:t>does </a:t>
            </a:r>
            <a:r>
              <a:rPr lang="en-US" dirty="0" smtClean="0"/>
              <a:t>not generally </a:t>
            </a:r>
            <a:r>
              <a:rPr lang="en-US" dirty="0"/>
              <a:t>increase long run growth</a:t>
            </a:r>
          </a:p>
        </p:txBody>
      </p:sp>
      <p:pic>
        <p:nvPicPr>
          <p:cNvPr id="1026" name="Picture 2" descr="What is capital equipment? Definition and meaning - Market Business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1866" y="3308706"/>
            <a:ext cx="1615355" cy="14223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stretch>
            <a:fillRect/>
          </a:stretch>
        </p:blipFill>
        <p:spPr>
          <a:xfrm>
            <a:off x="9095333" y="3391478"/>
            <a:ext cx="1494117" cy="1360796"/>
          </a:xfrm>
          <a:prstGeom prst="rect">
            <a:avLst/>
          </a:prstGeom>
        </p:spPr>
      </p:pic>
    </p:spTree>
    <p:extLst>
      <p:ext uri="{BB962C8B-B14F-4D97-AF65-F5344CB8AC3E}">
        <p14:creationId xmlns:p14="http://schemas.microsoft.com/office/powerpoint/2010/main" val="1184449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25278</TotalTime>
  <Words>4461</Words>
  <Application>Microsoft Office PowerPoint</Application>
  <PresentationFormat>Widescreen</PresentationFormat>
  <Paragraphs>455</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Wingdings</vt:lpstr>
      <vt:lpstr>Office Theme</vt:lpstr>
      <vt:lpstr>AP Macroeconomics – Week 3</vt:lpstr>
      <vt:lpstr>5.6 - Economic Growth</vt:lpstr>
      <vt:lpstr>Objectives</vt:lpstr>
      <vt:lpstr>Key terms</vt:lpstr>
      <vt:lpstr>Economic Growth</vt:lpstr>
      <vt:lpstr>Economic Growth, Productivity, Technology etc.</vt:lpstr>
      <vt:lpstr>Human Capital</vt:lpstr>
      <vt:lpstr>PowerPoint Presentation</vt:lpstr>
      <vt:lpstr>Investment and Economic Growth</vt:lpstr>
      <vt:lpstr>PowerPoint Presentation</vt:lpstr>
      <vt:lpstr>Graphing Economic Growth</vt:lpstr>
      <vt:lpstr>PowerPoint Presentation</vt:lpstr>
      <vt:lpstr>Aggregate Production Function</vt:lpstr>
      <vt:lpstr>PowerPoint Presentation</vt:lpstr>
      <vt:lpstr>Aggregate Production Function Increases</vt:lpstr>
      <vt:lpstr>Movement along curve vs Movement of curve</vt:lpstr>
      <vt:lpstr>PowerPoint Presentation</vt:lpstr>
      <vt:lpstr>Economic Growth –AD/AS , PPC and Aggregate Production Function</vt:lpstr>
      <vt:lpstr>PowerPoint Presentation</vt:lpstr>
      <vt:lpstr>Rankings of Countries by year videos</vt:lpstr>
      <vt:lpstr>PowerPoint Presentation</vt:lpstr>
      <vt:lpstr>5.7 Public Policy and Economic Growth</vt:lpstr>
      <vt:lpstr>Objectives</vt:lpstr>
      <vt:lpstr>Supply Side Policies</vt:lpstr>
      <vt:lpstr>Supply Side Government Policies</vt:lpstr>
      <vt:lpstr>PowerPoint Presentation</vt:lpstr>
      <vt:lpstr>Supply Side Fiscal Policy Categories</vt:lpstr>
      <vt:lpstr>Supply Side Fiscal Policy Categories</vt:lpstr>
      <vt:lpstr>Income Tax and the Incentive to Work Hard</vt:lpstr>
      <vt:lpstr>Business Tax/Corporate Tax and Investment</vt:lpstr>
      <vt:lpstr>PowerPoint Presentation</vt:lpstr>
      <vt:lpstr>Decreasing Social Welfare</vt:lpstr>
      <vt:lpstr>PowerPoint Presentation</vt:lpstr>
      <vt:lpstr>Supply Side Fiscal Policy Categories</vt:lpstr>
      <vt:lpstr>Productivity Boosting Spending</vt:lpstr>
      <vt:lpstr>Productivity Spending continued…</vt:lpstr>
      <vt:lpstr>PowerPoint Presentation</vt:lpstr>
      <vt:lpstr>Supply Side Fiscal Policy Categories</vt:lpstr>
      <vt:lpstr>More Business Freedom and Power</vt:lpstr>
      <vt:lpstr>PowerPoint Presentation</vt:lpstr>
      <vt:lpstr>Terms for reducing tax</vt:lpstr>
      <vt:lpstr>Supply Side Fiscal Policy Policies</vt:lpstr>
      <vt:lpstr>PowerPoint Presentation</vt:lpstr>
      <vt:lpstr>PowerPoint Presentation</vt:lpstr>
      <vt:lpstr>AP Exam Question</vt:lpstr>
      <vt:lpstr>Supply Side Policy Controversy</vt:lpstr>
      <vt:lpstr>PowerPoint Presentation</vt:lpstr>
      <vt:lpstr>Summary: Economic Growth and Public Policy</vt:lpstr>
      <vt:lpstr>Unit 5 Review</vt:lpstr>
      <vt:lpstr>Unit 5 Review</vt:lpstr>
      <vt:lpstr>Unit 5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Macroeconomics – Week 1</dc:title>
  <dc:creator>David Ryan</dc:creator>
  <cp:lastModifiedBy>David</cp:lastModifiedBy>
  <cp:revision>185</cp:revision>
  <dcterms:created xsi:type="dcterms:W3CDTF">2021-09-07T06:10:08Z</dcterms:created>
  <dcterms:modified xsi:type="dcterms:W3CDTF">2025-03-11T04:59:37Z</dcterms:modified>
</cp:coreProperties>
</file>